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6"/>
  </p:notesMasterIdLst>
  <p:handoutMasterIdLst>
    <p:handoutMasterId r:id="rId27"/>
  </p:handoutMasterIdLst>
  <p:sldIdLst>
    <p:sldId id="256" r:id="rId5"/>
    <p:sldId id="265" r:id="rId6"/>
    <p:sldId id="262" r:id="rId7"/>
    <p:sldId id="266" r:id="rId8"/>
    <p:sldId id="267" r:id="rId9"/>
    <p:sldId id="268" r:id="rId10"/>
    <p:sldId id="281" r:id="rId11"/>
    <p:sldId id="283" r:id="rId12"/>
    <p:sldId id="269" r:id="rId13"/>
    <p:sldId id="270" r:id="rId14"/>
    <p:sldId id="271" r:id="rId15"/>
    <p:sldId id="272" r:id="rId16"/>
    <p:sldId id="273" r:id="rId17"/>
    <p:sldId id="282" r:id="rId18"/>
    <p:sldId id="274" r:id="rId19"/>
    <p:sldId id="275" r:id="rId20"/>
    <p:sldId id="284" r:id="rId21"/>
    <p:sldId id="285" r:id="rId22"/>
    <p:sldId id="286" r:id="rId23"/>
    <p:sldId id="287" r:id="rId24"/>
    <p:sldId id="288" r:id="rId2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2" d="100"/>
          <a:sy n="82"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24/10/2023</a:t>
            </a:fld>
            <a:endParaRPr lang="en-GB" dirty="0"/>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dirty="0"/>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24/10/2023</a:t>
            </a:fld>
            <a:endParaRPr lang="en-GB" dirty="0"/>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dirty="0"/>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10/24/2023</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images.carptum.com.s3.amazonaws.com/28791/594fa55c07be9ee0867b2475b93ab3f2005901f4/size_6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51" r="38"/>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Idea Generation</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boards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An inspiration board brings together a number of images related to the theme.</a:t>
            </a:r>
          </a:p>
          <a:p>
            <a:pPr marL="0" indent="0">
              <a:buNone/>
            </a:pPr>
            <a:endParaRPr lang="en-GB" sz="2400" dirty="0"/>
          </a:p>
          <a:p>
            <a:pPr marL="0" indent="0">
              <a:buNone/>
            </a:pPr>
            <a:r>
              <a:rPr lang="en-GB" sz="2400" dirty="0"/>
              <a:t>There are a few types of inspiration boards we need to know about</a:t>
            </a:r>
          </a:p>
          <a:p>
            <a:pPr lvl="1">
              <a:buFont typeface="Arial" panose="020B0604020202020204" pitchFamily="34" charset="0"/>
              <a:buChar char="•"/>
            </a:pPr>
            <a:r>
              <a:rPr lang="en-GB" sz="2400" i="1" dirty="0"/>
              <a:t>Mood board</a:t>
            </a:r>
          </a:p>
          <a:p>
            <a:pPr lvl="1">
              <a:buFont typeface="Arial" panose="020B0604020202020204" pitchFamily="34" charset="0"/>
              <a:buChar char="•"/>
            </a:pPr>
            <a:r>
              <a:rPr lang="en-GB" sz="2400" i="1" dirty="0"/>
              <a:t>Lifestyle board</a:t>
            </a:r>
          </a:p>
          <a:p>
            <a:pPr lvl="1">
              <a:buFont typeface="Arial" panose="020B0604020202020204" pitchFamily="34" charset="0"/>
              <a:buChar char="•"/>
            </a:pPr>
            <a:r>
              <a:rPr lang="en-GB" sz="2400" i="1" dirty="0"/>
              <a:t>Theme board</a:t>
            </a:r>
          </a:p>
          <a:p>
            <a:pPr marL="0" indent="0">
              <a:buNone/>
            </a:pPr>
            <a:r>
              <a:rPr lang="en-GB" sz="2400" dirty="0"/>
              <a:t>These boards are all very similar as they use a wide range of images to represent something to give them inspiration for shape, colour, materials etc.</a:t>
            </a:r>
          </a:p>
        </p:txBody>
      </p:sp>
      <p:pic>
        <p:nvPicPr>
          <p:cNvPr id="6146" name="Picture 2" descr="Intr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3181"/>
            <a:ext cx="4101411" cy="279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6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Mood boards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dirty="0"/>
              <a:t>A range of visual images are used to create an atmosphere which reflects a chosen mood. </a:t>
            </a:r>
          </a:p>
          <a:p>
            <a:pPr marL="0" indent="0">
              <a:buNone/>
            </a:pPr>
            <a:r>
              <a:rPr lang="en-GB" sz="2400" dirty="0"/>
              <a:t>The mood of a product is the feeling or emotion aroused in us when we see the it.</a:t>
            </a:r>
          </a:p>
          <a:p>
            <a:pPr marL="0" indent="0">
              <a:buNone/>
            </a:pPr>
            <a:r>
              <a:rPr lang="en-GB" sz="2400" dirty="0"/>
              <a:t>A mood board  can be personal and unique to the creator as images can trigger different emotions in different people.</a:t>
            </a:r>
          </a:p>
          <a:p>
            <a:pPr marL="0" indent="0">
              <a:buNone/>
            </a:pPr>
            <a:r>
              <a:rPr lang="en-GB" sz="2400" dirty="0"/>
              <a:t>Mood boards can be created by the designer, the client or the consumer.</a:t>
            </a:r>
          </a:p>
          <a:p>
            <a:pPr marL="0" indent="0">
              <a:buNone/>
            </a:pPr>
            <a:r>
              <a:rPr lang="en-GB" sz="2400" dirty="0"/>
              <a:t>Particular moods will appeal to </a:t>
            </a:r>
            <a:r>
              <a:rPr lang="en-GB" sz="2400" dirty="0" smtClean="0"/>
              <a:t>different </a:t>
            </a:r>
            <a:r>
              <a:rPr lang="en-GB" sz="2400" dirty="0"/>
              <a:t>people. Colours can also be displayed in mood boards.</a:t>
            </a:r>
          </a:p>
          <a:p>
            <a:pPr marL="0" indent="0">
              <a:buNone/>
            </a:pPr>
            <a:r>
              <a:rPr lang="en-GB" sz="2400" dirty="0"/>
              <a:t>Moods to consider: </a:t>
            </a:r>
          </a:p>
          <a:p>
            <a:pPr marL="0" indent="0">
              <a:buNone/>
            </a:pPr>
            <a:r>
              <a:rPr lang="en-GB" sz="2400" dirty="0"/>
              <a:t>Stressed, Cool, Sad, Happy</a:t>
            </a:r>
          </a:p>
          <a:p>
            <a:pPr marL="0" indent="0">
              <a:buNone/>
            </a:pPr>
            <a:endParaRPr lang="en-GB" sz="2400" dirty="0"/>
          </a:p>
        </p:txBody>
      </p:sp>
      <p:pic>
        <p:nvPicPr>
          <p:cNvPr id="8194" name="Picture 2" descr="PHYSICAL MOOD BOARD"/>
          <p:cNvPicPr>
            <a:picLocks noChangeAspect="1" noChangeArrowheads="1"/>
          </p:cNvPicPr>
          <p:nvPr/>
        </p:nvPicPr>
        <p:blipFill rotWithShape="1">
          <a:blip r:embed="rId2">
            <a:extLst>
              <a:ext uri="{28A0092B-C50C-407E-A947-70E740481C1C}">
                <a14:useLocalDpi xmlns:a14="http://schemas.microsoft.com/office/drawing/2010/main" val="0"/>
              </a:ext>
            </a:extLst>
          </a:blip>
          <a:srcRect t="1627"/>
          <a:stretch/>
        </p:blipFill>
        <p:spPr bwMode="auto">
          <a:xfrm>
            <a:off x="0" y="1988840"/>
            <a:ext cx="4101411" cy="490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Lifestyle board</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Full visual images giving a snapshot of a particular target group.</a:t>
            </a:r>
          </a:p>
          <a:p>
            <a:pPr marL="0" indent="0">
              <a:buNone/>
            </a:pPr>
            <a:r>
              <a:rPr lang="en-GB" sz="2400" dirty="0"/>
              <a:t>Firstly find your target market, find out as mush about them as you can. Secondly research where they go? What they wear? What they eat? and so on to create the board.</a:t>
            </a:r>
          </a:p>
          <a:p>
            <a:pPr marL="0" indent="0">
              <a:buNone/>
            </a:pPr>
            <a:r>
              <a:rPr lang="en-GB" sz="2400" dirty="0"/>
              <a:t>Once this has been done collect visual images of the group looking at: Music, food, houses, cars, hobbies, styles and so on. Fabrics </a:t>
            </a:r>
            <a:r>
              <a:rPr lang="en-GB" sz="2400" dirty="0" smtClean="0"/>
              <a:t>etc. </a:t>
            </a:r>
            <a:r>
              <a:rPr lang="en-GB" sz="2400" dirty="0"/>
              <a:t>can also be used</a:t>
            </a:r>
          </a:p>
          <a:p>
            <a:pPr marL="0" indent="0">
              <a:buNone/>
            </a:pPr>
            <a:r>
              <a:rPr lang="en-GB" sz="2400" dirty="0"/>
              <a:t>Once your product is completed a picture of it can then be placed on each of these boards to see whether it looks out of place</a:t>
            </a:r>
          </a:p>
          <a:p>
            <a:pPr marL="0" indent="0">
              <a:buNone/>
            </a:pPr>
            <a:endParaRPr lang="en-GB" sz="2400" dirty="0"/>
          </a:p>
        </p:txBody>
      </p:sp>
      <p:pic>
        <p:nvPicPr>
          <p:cNvPr id="9218" name="Picture 2" descr="inspiration 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09458"/>
            <a:ext cx="4101411" cy="244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Inspiration board</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A chosen theme is researched in the same way as a mood and lifestyle board.</a:t>
            </a:r>
          </a:p>
          <a:p>
            <a:pPr marL="0" indent="0">
              <a:buNone/>
            </a:pPr>
            <a:r>
              <a:rPr lang="en-GB" sz="2400" dirty="0"/>
              <a:t>A theme is researched and pictures are found to support this.</a:t>
            </a:r>
          </a:p>
          <a:p>
            <a:pPr marL="0" indent="0">
              <a:buNone/>
            </a:pPr>
            <a:r>
              <a:rPr lang="en-GB" sz="2400" dirty="0"/>
              <a:t>For example:</a:t>
            </a:r>
          </a:p>
          <a:p>
            <a:pPr lvl="1">
              <a:buFont typeface="Arial" panose="020B0604020202020204" pitchFamily="34" charset="0"/>
              <a:buChar char="•"/>
            </a:pPr>
            <a:r>
              <a:rPr lang="en-GB" sz="2400" i="1" dirty="0"/>
              <a:t>Casino – Playing cards, dice, money and so on.</a:t>
            </a:r>
          </a:p>
          <a:p>
            <a:pPr lvl="1">
              <a:buFont typeface="Arial" panose="020B0604020202020204" pitchFamily="34" charset="0"/>
              <a:buChar char="•"/>
            </a:pPr>
            <a:r>
              <a:rPr lang="en-GB" sz="2400" i="1" dirty="0"/>
              <a:t>Garden – grass, trees, tools, flowers and so on.</a:t>
            </a:r>
          </a:p>
          <a:p>
            <a:pPr marL="0" indent="0">
              <a:buNone/>
            </a:pPr>
            <a:endParaRPr lang="en-GB" sz="2400" dirty="0"/>
          </a:p>
        </p:txBody>
      </p:sp>
      <p:pic>
        <p:nvPicPr>
          <p:cNvPr id="3" name="Picture 2"/>
          <p:cNvPicPr>
            <a:picLocks noChangeAspect="1"/>
          </p:cNvPicPr>
          <p:nvPr/>
        </p:nvPicPr>
        <p:blipFill rotWithShape="1">
          <a:blip r:embed="rId2"/>
          <a:srcRect l="15302" t="29328" r="16040" b="16533"/>
          <a:stretch/>
        </p:blipFill>
        <p:spPr>
          <a:xfrm>
            <a:off x="0" y="4446402"/>
            <a:ext cx="4101411" cy="2425566"/>
          </a:xfrm>
          <a:prstGeom prst="rect">
            <a:avLst/>
          </a:prstGeom>
        </p:spPr>
      </p:pic>
    </p:spTree>
    <p:extLst>
      <p:ext uri="{BB962C8B-B14F-4D97-AF65-F5344CB8AC3E}">
        <p14:creationId xmlns:p14="http://schemas.microsoft.com/office/powerpoint/2010/main" val="273230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43" t="20833" r="17863" b="16667"/>
          <a:stretch/>
        </p:blipFill>
        <p:spPr bwMode="auto">
          <a:xfrm>
            <a:off x="704106" y="1052736"/>
            <a:ext cx="7735788" cy="55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Content Placeholder 1"/>
          <p:cNvSpPr txBox="1">
            <a:spLocks/>
          </p:cNvSpPr>
          <p:nvPr/>
        </p:nvSpPr>
        <p:spPr>
          <a:xfrm>
            <a:off x="1444364" y="260648"/>
            <a:ext cx="6255272" cy="50405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a:buFont typeface="Tw Cen MT" panose="020B0602020104020603" pitchFamily="34" charset="0"/>
              <a:buNone/>
            </a:pPr>
            <a:r>
              <a:rPr lang="en-GB" sz="2400" dirty="0" smtClean="0"/>
              <a:t>INSPIRATION BOARD – DESK ORGANISER</a:t>
            </a:r>
            <a:endParaRPr lang="en-GB" sz="2400" dirty="0"/>
          </a:p>
        </p:txBody>
      </p:sp>
    </p:spTree>
    <p:extLst>
      <p:ext uri="{BB962C8B-B14F-4D97-AF65-F5344CB8AC3E}">
        <p14:creationId xmlns:p14="http://schemas.microsoft.com/office/powerpoint/2010/main" val="183226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Morphological analysis</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Morphological Analysis is a very structured way of generating ideas. </a:t>
            </a:r>
          </a:p>
          <a:p>
            <a:pPr marL="0" indent="0">
              <a:buNone/>
            </a:pPr>
            <a:r>
              <a:rPr lang="en-GB" sz="2400" dirty="0"/>
              <a:t>Using a </a:t>
            </a:r>
            <a:r>
              <a:rPr lang="en-GB" sz="2400" b="1" dirty="0"/>
              <a:t>table</a:t>
            </a:r>
            <a:r>
              <a:rPr lang="en-GB" sz="2400" dirty="0"/>
              <a:t> or </a:t>
            </a:r>
            <a:r>
              <a:rPr lang="en-GB" sz="2400" b="1" dirty="0"/>
              <a:t>list of different design </a:t>
            </a:r>
            <a:r>
              <a:rPr lang="en-GB" sz="2400" b="1" dirty="0" smtClean="0"/>
              <a:t>aspects  </a:t>
            </a:r>
            <a:r>
              <a:rPr lang="en-GB" sz="2400" dirty="0"/>
              <a:t>to come up with a new style or design for a product. </a:t>
            </a:r>
          </a:p>
          <a:p>
            <a:pPr marL="0" indent="0">
              <a:buNone/>
            </a:pPr>
            <a:r>
              <a:rPr lang="en-GB" sz="2400" dirty="0"/>
              <a:t>It is an extremely useful technique if you are working on your own.</a:t>
            </a:r>
          </a:p>
          <a:p>
            <a:pPr marL="0" indent="0">
              <a:buNone/>
            </a:pP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2496435152"/>
              </p:ext>
            </p:extLst>
          </p:nvPr>
        </p:nvGraphicFramePr>
        <p:xfrm>
          <a:off x="323528" y="3284984"/>
          <a:ext cx="1823864" cy="3240360"/>
        </p:xfrm>
        <a:graphic>
          <a:graphicData uri="http://schemas.openxmlformats.org/drawingml/2006/table">
            <a:tbl>
              <a:tblPr firstRow="1" bandRow="1">
                <a:tableStyleId>{5940675A-B579-460E-94D1-54222C63F5DA}</a:tableStyleId>
              </a:tblPr>
              <a:tblGrid>
                <a:gridCol w="1823864">
                  <a:extLst>
                    <a:ext uri="{9D8B030D-6E8A-4147-A177-3AD203B41FA5}">
                      <a16:colId xmlns:a16="http://schemas.microsoft.com/office/drawing/2014/main" val="20000"/>
                    </a:ext>
                  </a:extLst>
                </a:gridCol>
              </a:tblGrid>
              <a:tr h="648072">
                <a:tc>
                  <a:txBody>
                    <a:bodyPr/>
                    <a:lstStyle/>
                    <a:p>
                      <a:pPr algn="ctr"/>
                      <a:r>
                        <a:rPr lang="en-GB" b="1" dirty="0" smtClean="0"/>
                        <a:t>Target</a:t>
                      </a:r>
                      <a:r>
                        <a:rPr lang="en-GB" b="1" baseline="0" dirty="0" smtClean="0"/>
                        <a:t> Market</a:t>
                      </a:r>
                      <a:endParaRPr lang="en-GB" b="1" dirty="0"/>
                    </a:p>
                  </a:txBody>
                  <a:tcPr anchor="ctr">
                    <a:solidFill>
                      <a:schemeClr val="bg1"/>
                    </a:solidFill>
                  </a:tcPr>
                </a:tc>
                <a:extLst>
                  <a:ext uri="{0D108BD9-81ED-4DB2-BD59-A6C34878D82A}">
                    <a16:rowId xmlns:a16="http://schemas.microsoft.com/office/drawing/2014/main" val="10000"/>
                  </a:ext>
                </a:extLst>
              </a:tr>
              <a:tr h="648072">
                <a:tc>
                  <a:txBody>
                    <a:bodyPr/>
                    <a:lstStyle/>
                    <a:p>
                      <a:pPr algn="ctr"/>
                      <a:r>
                        <a:rPr lang="en-GB" dirty="0" smtClean="0"/>
                        <a:t>5-10 years old</a:t>
                      </a:r>
                      <a:endParaRPr lang="en-GB" dirty="0"/>
                    </a:p>
                  </a:txBody>
                  <a:tcPr anchor="ctr">
                    <a:solidFill>
                      <a:schemeClr val="bg1"/>
                    </a:solidFill>
                  </a:tcPr>
                </a:tc>
                <a:extLst>
                  <a:ext uri="{0D108BD9-81ED-4DB2-BD59-A6C34878D82A}">
                    <a16:rowId xmlns:a16="http://schemas.microsoft.com/office/drawing/2014/main" val="10001"/>
                  </a:ext>
                </a:extLst>
              </a:tr>
              <a:tr h="648072">
                <a:tc>
                  <a:txBody>
                    <a:bodyPr/>
                    <a:lstStyle/>
                    <a:p>
                      <a:pPr algn="ctr"/>
                      <a:r>
                        <a:rPr lang="en-GB" dirty="0" smtClean="0"/>
                        <a:t>11-15 years old</a:t>
                      </a:r>
                      <a:endParaRPr lang="en-GB" dirty="0"/>
                    </a:p>
                  </a:txBody>
                  <a:tcPr anchor="ctr">
                    <a:solidFill>
                      <a:schemeClr val="bg1"/>
                    </a:solidFill>
                  </a:tcPr>
                </a:tc>
                <a:extLst>
                  <a:ext uri="{0D108BD9-81ED-4DB2-BD59-A6C34878D82A}">
                    <a16:rowId xmlns:a16="http://schemas.microsoft.com/office/drawing/2014/main" val="10002"/>
                  </a:ext>
                </a:extLst>
              </a:tr>
              <a:tr h="648072">
                <a:tc>
                  <a:txBody>
                    <a:bodyPr/>
                    <a:lstStyle/>
                    <a:p>
                      <a:pPr algn="ctr"/>
                      <a:r>
                        <a:rPr lang="en-GB" dirty="0" smtClean="0"/>
                        <a:t>16-21 years old</a:t>
                      </a:r>
                      <a:endParaRPr lang="en-GB" dirty="0"/>
                    </a:p>
                  </a:txBody>
                  <a:tcPr anchor="ctr">
                    <a:solidFill>
                      <a:schemeClr val="bg1"/>
                    </a:solidFill>
                  </a:tcPr>
                </a:tc>
                <a:extLst>
                  <a:ext uri="{0D108BD9-81ED-4DB2-BD59-A6C34878D82A}">
                    <a16:rowId xmlns:a16="http://schemas.microsoft.com/office/drawing/2014/main" val="10003"/>
                  </a:ext>
                </a:extLst>
              </a:tr>
              <a:tr h="648072">
                <a:tc>
                  <a:txBody>
                    <a:bodyPr/>
                    <a:lstStyle/>
                    <a:p>
                      <a:pPr algn="ctr"/>
                      <a:r>
                        <a:rPr lang="en-GB" dirty="0" smtClean="0"/>
                        <a:t>22-30</a:t>
                      </a:r>
                      <a:r>
                        <a:rPr lang="en-GB" baseline="0" dirty="0" smtClean="0"/>
                        <a:t> years old</a:t>
                      </a:r>
                      <a:endParaRPr lang="en-GB" dirty="0"/>
                    </a:p>
                  </a:txBody>
                  <a:tcPr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53090598"/>
              </p:ext>
            </p:extLst>
          </p:nvPr>
        </p:nvGraphicFramePr>
        <p:xfrm>
          <a:off x="2291747" y="3284984"/>
          <a:ext cx="2520280" cy="3240360"/>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20000"/>
                    </a:ext>
                  </a:extLst>
                </a:gridCol>
              </a:tblGrid>
              <a:tr h="648072">
                <a:tc>
                  <a:txBody>
                    <a:bodyPr/>
                    <a:lstStyle/>
                    <a:p>
                      <a:pPr algn="ctr"/>
                      <a:r>
                        <a:rPr lang="en-GB" b="1" dirty="0" smtClean="0"/>
                        <a:t>Function</a:t>
                      </a:r>
                      <a:endParaRPr lang="en-GB" b="1" dirty="0"/>
                    </a:p>
                  </a:txBody>
                  <a:tcPr anchor="ctr">
                    <a:solidFill>
                      <a:schemeClr val="bg1"/>
                    </a:solidFill>
                  </a:tcPr>
                </a:tc>
                <a:extLst>
                  <a:ext uri="{0D108BD9-81ED-4DB2-BD59-A6C34878D82A}">
                    <a16:rowId xmlns:a16="http://schemas.microsoft.com/office/drawing/2014/main" val="10000"/>
                  </a:ext>
                </a:extLst>
              </a:tr>
              <a:tr h="648072">
                <a:tc>
                  <a:txBody>
                    <a:bodyPr/>
                    <a:lstStyle/>
                    <a:p>
                      <a:pPr algn="ctr"/>
                      <a:r>
                        <a:rPr lang="en-GB" dirty="0" smtClean="0"/>
                        <a:t>5 Pencils</a:t>
                      </a:r>
                      <a:r>
                        <a:rPr lang="en-GB" baseline="0" dirty="0" smtClean="0"/>
                        <a:t> , Rubber, Sharpener</a:t>
                      </a:r>
                    </a:p>
                  </a:txBody>
                  <a:tcPr anchor="ctr">
                    <a:solidFill>
                      <a:schemeClr val="bg1"/>
                    </a:solidFill>
                  </a:tcPr>
                </a:tc>
                <a:extLst>
                  <a:ext uri="{0D108BD9-81ED-4DB2-BD59-A6C34878D82A}">
                    <a16:rowId xmlns:a16="http://schemas.microsoft.com/office/drawing/2014/main" val="10001"/>
                  </a:ext>
                </a:extLst>
              </a:tr>
              <a:tr h="648072">
                <a:tc>
                  <a:txBody>
                    <a:bodyPr/>
                    <a:lstStyle/>
                    <a:p>
                      <a:pPr algn="ctr"/>
                      <a:r>
                        <a:rPr lang="en-GB" dirty="0" smtClean="0"/>
                        <a:t>5 Pencils,</a:t>
                      </a:r>
                      <a:r>
                        <a:rPr lang="en-GB" baseline="0" dirty="0" smtClean="0"/>
                        <a:t> 5 Pens</a:t>
                      </a:r>
                      <a:endParaRPr lang="en-GB" dirty="0"/>
                    </a:p>
                  </a:txBody>
                  <a:tcPr anchor="ctr">
                    <a:solidFill>
                      <a:schemeClr val="bg1"/>
                    </a:solidFill>
                  </a:tcPr>
                </a:tc>
                <a:extLst>
                  <a:ext uri="{0D108BD9-81ED-4DB2-BD59-A6C34878D82A}">
                    <a16:rowId xmlns:a16="http://schemas.microsoft.com/office/drawing/2014/main" val="10002"/>
                  </a:ext>
                </a:extLst>
              </a:tr>
              <a:tr h="648072">
                <a:tc>
                  <a:txBody>
                    <a:bodyPr/>
                    <a:lstStyle/>
                    <a:p>
                      <a:pPr algn="ctr"/>
                      <a:r>
                        <a:rPr lang="en-GB" dirty="0" smtClean="0"/>
                        <a:t>6</a:t>
                      </a:r>
                      <a:r>
                        <a:rPr lang="en-GB" baseline="0" dirty="0" smtClean="0"/>
                        <a:t> Pens, Post it notes, bottle of tipex</a:t>
                      </a:r>
                      <a:endParaRPr lang="en-GB" dirty="0"/>
                    </a:p>
                  </a:txBody>
                  <a:tcPr anchor="ctr">
                    <a:solidFill>
                      <a:schemeClr val="bg1"/>
                    </a:solidFill>
                  </a:tcPr>
                </a:tc>
                <a:extLst>
                  <a:ext uri="{0D108BD9-81ED-4DB2-BD59-A6C34878D82A}">
                    <a16:rowId xmlns:a16="http://schemas.microsoft.com/office/drawing/2014/main" val="10003"/>
                  </a:ext>
                </a:extLst>
              </a:tr>
              <a:tr h="648072">
                <a:tc>
                  <a:txBody>
                    <a:bodyPr/>
                    <a:lstStyle/>
                    <a:p>
                      <a:pPr algn="ctr"/>
                      <a:r>
                        <a:rPr lang="en-GB" dirty="0" smtClean="0"/>
                        <a:t>2 pens, 2 pencils,</a:t>
                      </a:r>
                      <a:r>
                        <a:rPr lang="en-GB" baseline="0" dirty="0" smtClean="0"/>
                        <a:t> rubber, sharpener</a:t>
                      </a:r>
                      <a:endParaRPr lang="en-GB" dirty="0"/>
                    </a:p>
                  </a:txBody>
                  <a:tcPr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6238859"/>
              </p:ext>
            </p:extLst>
          </p:nvPr>
        </p:nvGraphicFramePr>
        <p:xfrm>
          <a:off x="4956382" y="3284984"/>
          <a:ext cx="1823864" cy="3240360"/>
        </p:xfrm>
        <a:graphic>
          <a:graphicData uri="http://schemas.openxmlformats.org/drawingml/2006/table">
            <a:tbl>
              <a:tblPr firstRow="1" bandRow="1">
                <a:tableStyleId>{5940675A-B579-460E-94D1-54222C63F5DA}</a:tableStyleId>
              </a:tblPr>
              <a:tblGrid>
                <a:gridCol w="1823864">
                  <a:extLst>
                    <a:ext uri="{9D8B030D-6E8A-4147-A177-3AD203B41FA5}">
                      <a16:colId xmlns:a16="http://schemas.microsoft.com/office/drawing/2014/main" val="20000"/>
                    </a:ext>
                  </a:extLst>
                </a:gridCol>
              </a:tblGrid>
              <a:tr h="648072">
                <a:tc>
                  <a:txBody>
                    <a:bodyPr/>
                    <a:lstStyle/>
                    <a:p>
                      <a:pPr algn="ctr"/>
                      <a:r>
                        <a:rPr lang="en-GB" b="1" dirty="0" smtClean="0"/>
                        <a:t>Material</a:t>
                      </a:r>
                      <a:endParaRPr lang="en-GB" b="1" dirty="0"/>
                    </a:p>
                  </a:txBody>
                  <a:tcPr anchor="ctr">
                    <a:solidFill>
                      <a:schemeClr val="bg1"/>
                    </a:solidFill>
                  </a:tcPr>
                </a:tc>
                <a:extLst>
                  <a:ext uri="{0D108BD9-81ED-4DB2-BD59-A6C34878D82A}">
                    <a16:rowId xmlns:a16="http://schemas.microsoft.com/office/drawing/2014/main" val="10000"/>
                  </a:ext>
                </a:extLst>
              </a:tr>
              <a:tr h="648072">
                <a:tc>
                  <a:txBody>
                    <a:bodyPr/>
                    <a:lstStyle/>
                    <a:p>
                      <a:pPr algn="ctr"/>
                      <a:r>
                        <a:rPr lang="en-GB" dirty="0" smtClean="0"/>
                        <a:t>Wood</a:t>
                      </a:r>
                      <a:endParaRPr lang="en-GB" baseline="0" dirty="0" smtClean="0"/>
                    </a:p>
                  </a:txBody>
                  <a:tcPr anchor="ctr">
                    <a:solidFill>
                      <a:schemeClr val="bg1"/>
                    </a:solidFill>
                  </a:tcPr>
                </a:tc>
                <a:extLst>
                  <a:ext uri="{0D108BD9-81ED-4DB2-BD59-A6C34878D82A}">
                    <a16:rowId xmlns:a16="http://schemas.microsoft.com/office/drawing/2014/main" val="10001"/>
                  </a:ext>
                </a:extLst>
              </a:tr>
              <a:tr h="648072">
                <a:tc>
                  <a:txBody>
                    <a:bodyPr/>
                    <a:lstStyle/>
                    <a:p>
                      <a:pPr algn="ctr"/>
                      <a:r>
                        <a:rPr lang="en-GB" dirty="0" smtClean="0"/>
                        <a:t>Metal</a:t>
                      </a:r>
                      <a:endParaRPr lang="en-GB" dirty="0"/>
                    </a:p>
                  </a:txBody>
                  <a:tcPr anchor="ctr">
                    <a:solidFill>
                      <a:schemeClr val="bg1"/>
                    </a:solidFill>
                  </a:tcPr>
                </a:tc>
                <a:extLst>
                  <a:ext uri="{0D108BD9-81ED-4DB2-BD59-A6C34878D82A}">
                    <a16:rowId xmlns:a16="http://schemas.microsoft.com/office/drawing/2014/main" val="10002"/>
                  </a:ext>
                </a:extLst>
              </a:tr>
              <a:tr h="648072">
                <a:tc>
                  <a:txBody>
                    <a:bodyPr/>
                    <a:lstStyle/>
                    <a:p>
                      <a:pPr algn="ctr"/>
                      <a:r>
                        <a:rPr lang="en-GB" dirty="0" smtClean="0"/>
                        <a:t>Plastic</a:t>
                      </a:r>
                      <a:endParaRPr lang="en-GB" dirty="0"/>
                    </a:p>
                  </a:txBody>
                  <a:tcPr anchor="ctr">
                    <a:solidFill>
                      <a:schemeClr val="bg1"/>
                    </a:solidFill>
                  </a:tcPr>
                </a:tc>
                <a:extLst>
                  <a:ext uri="{0D108BD9-81ED-4DB2-BD59-A6C34878D82A}">
                    <a16:rowId xmlns:a16="http://schemas.microsoft.com/office/drawing/2014/main" val="10003"/>
                  </a:ext>
                </a:extLst>
              </a:tr>
              <a:tr h="648072">
                <a:tc>
                  <a:txBody>
                    <a:bodyPr/>
                    <a:lstStyle/>
                    <a:p>
                      <a:pPr algn="ctr"/>
                      <a:r>
                        <a:rPr lang="en-GB" dirty="0" smtClean="0"/>
                        <a:t>Recycled Household</a:t>
                      </a:r>
                      <a:r>
                        <a:rPr lang="en-GB" baseline="0" dirty="0" smtClean="0"/>
                        <a:t> items</a:t>
                      </a:r>
                      <a:endParaRPr lang="en-GB" dirty="0"/>
                    </a:p>
                  </a:txBody>
                  <a:tcPr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1683511"/>
              </p:ext>
            </p:extLst>
          </p:nvPr>
        </p:nvGraphicFramePr>
        <p:xfrm>
          <a:off x="6924600" y="3284984"/>
          <a:ext cx="1823864" cy="3240360"/>
        </p:xfrm>
        <a:graphic>
          <a:graphicData uri="http://schemas.openxmlformats.org/drawingml/2006/table">
            <a:tbl>
              <a:tblPr firstRow="1" bandRow="1">
                <a:tableStyleId>{5940675A-B579-460E-94D1-54222C63F5DA}</a:tableStyleId>
              </a:tblPr>
              <a:tblGrid>
                <a:gridCol w="1823864">
                  <a:extLst>
                    <a:ext uri="{9D8B030D-6E8A-4147-A177-3AD203B41FA5}">
                      <a16:colId xmlns:a16="http://schemas.microsoft.com/office/drawing/2014/main" val="20000"/>
                    </a:ext>
                  </a:extLst>
                </a:gridCol>
              </a:tblGrid>
              <a:tr h="648072">
                <a:tc>
                  <a:txBody>
                    <a:bodyPr/>
                    <a:lstStyle/>
                    <a:p>
                      <a:pPr algn="ctr"/>
                      <a:r>
                        <a:rPr lang="en-GB" b="1" dirty="0" smtClean="0"/>
                        <a:t>Theme</a:t>
                      </a:r>
                      <a:endParaRPr lang="en-GB" b="1" dirty="0"/>
                    </a:p>
                  </a:txBody>
                  <a:tcPr anchor="ctr">
                    <a:solidFill>
                      <a:schemeClr val="bg1"/>
                    </a:solidFill>
                  </a:tcPr>
                </a:tc>
                <a:extLst>
                  <a:ext uri="{0D108BD9-81ED-4DB2-BD59-A6C34878D82A}">
                    <a16:rowId xmlns:a16="http://schemas.microsoft.com/office/drawing/2014/main" val="10000"/>
                  </a:ext>
                </a:extLst>
              </a:tr>
              <a:tr h="648072">
                <a:tc>
                  <a:txBody>
                    <a:bodyPr/>
                    <a:lstStyle/>
                    <a:p>
                      <a:pPr algn="ctr"/>
                      <a:r>
                        <a:rPr lang="en-GB" dirty="0" smtClean="0"/>
                        <a:t>Nature</a:t>
                      </a:r>
                      <a:endParaRPr lang="en-GB" baseline="0" dirty="0" smtClean="0"/>
                    </a:p>
                  </a:txBody>
                  <a:tcPr anchor="ctr">
                    <a:solidFill>
                      <a:schemeClr val="bg1"/>
                    </a:solidFill>
                  </a:tcPr>
                </a:tc>
                <a:extLst>
                  <a:ext uri="{0D108BD9-81ED-4DB2-BD59-A6C34878D82A}">
                    <a16:rowId xmlns:a16="http://schemas.microsoft.com/office/drawing/2014/main" val="10001"/>
                  </a:ext>
                </a:extLst>
              </a:tr>
              <a:tr h="648072">
                <a:tc>
                  <a:txBody>
                    <a:bodyPr/>
                    <a:lstStyle/>
                    <a:p>
                      <a:pPr algn="ctr"/>
                      <a:r>
                        <a:rPr lang="en-GB" dirty="0" smtClean="0"/>
                        <a:t>Space</a:t>
                      </a:r>
                      <a:endParaRPr lang="en-GB" dirty="0"/>
                    </a:p>
                  </a:txBody>
                  <a:tcPr anchor="ctr">
                    <a:solidFill>
                      <a:schemeClr val="bg1"/>
                    </a:solidFill>
                  </a:tcPr>
                </a:tc>
                <a:extLst>
                  <a:ext uri="{0D108BD9-81ED-4DB2-BD59-A6C34878D82A}">
                    <a16:rowId xmlns:a16="http://schemas.microsoft.com/office/drawing/2014/main" val="10002"/>
                  </a:ext>
                </a:extLst>
              </a:tr>
              <a:tr h="648072">
                <a:tc>
                  <a:txBody>
                    <a:bodyPr/>
                    <a:lstStyle/>
                    <a:p>
                      <a:pPr algn="ctr"/>
                      <a:r>
                        <a:rPr lang="en-GB" dirty="0" smtClean="0"/>
                        <a:t>Common</a:t>
                      </a:r>
                      <a:r>
                        <a:rPr lang="en-GB" baseline="0" dirty="0" smtClean="0"/>
                        <a:t> Wealth Games</a:t>
                      </a:r>
                      <a:endParaRPr lang="en-GB" dirty="0"/>
                    </a:p>
                  </a:txBody>
                  <a:tcPr anchor="ctr">
                    <a:solidFill>
                      <a:schemeClr val="bg1"/>
                    </a:solidFill>
                  </a:tcPr>
                </a:tc>
                <a:extLst>
                  <a:ext uri="{0D108BD9-81ED-4DB2-BD59-A6C34878D82A}">
                    <a16:rowId xmlns:a16="http://schemas.microsoft.com/office/drawing/2014/main" val="10003"/>
                  </a:ext>
                </a:extLst>
              </a:tr>
              <a:tr h="648072">
                <a:tc>
                  <a:txBody>
                    <a:bodyPr/>
                    <a:lstStyle/>
                    <a:p>
                      <a:pPr algn="ctr"/>
                      <a:r>
                        <a:rPr lang="en-GB" dirty="0" smtClean="0"/>
                        <a:t>Food</a:t>
                      </a:r>
                      <a:endParaRPr lang="en-GB" dirty="0"/>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942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task</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dirty="0"/>
              <a:t>Using Morphological Analysis, design at least </a:t>
            </a:r>
            <a:r>
              <a:rPr lang="en-GB" sz="2400" dirty="0" smtClean="0"/>
              <a:t>3 ideas </a:t>
            </a:r>
            <a:r>
              <a:rPr lang="en-GB" sz="2400" dirty="0"/>
              <a:t>for a desk tidy or desk organiser</a:t>
            </a:r>
            <a:r>
              <a:rPr lang="en-GB" sz="2400" dirty="0" smtClean="0"/>
              <a:t>.</a:t>
            </a:r>
            <a:endParaRPr lang="en-GB" sz="2400" dirty="0"/>
          </a:p>
          <a:p>
            <a:pPr marL="0" indent="0">
              <a:buNone/>
            </a:pPr>
            <a:r>
              <a:rPr lang="en-GB" sz="2400" dirty="0"/>
              <a:t>Your design must follow your given topics from the Morphological Analysis. You can also use the thought showers and inspiration boards to support your design(s).</a:t>
            </a:r>
          </a:p>
          <a:p>
            <a:pPr marL="0" indent="0">
              <a:buNone/>
            </a:pPr>
            <a:endParaRPr lang="en-GB" sz="2400" dirty="0"/>
          </a:p>
          <a:p>
            <a:pPr marL="0" indent="0">
              <a:buNone/>
            </a:pPr>
            <a:r>
              <a:rPr lang="en-GB" sz="2400" dirty="0"/>
              <a:t>Things you might want to </a:t>
            </a:r>
            <a:r>
              <a:rPr lang="en-GB" sz="2400" dirty="0" smtClean="0"/>
              <a:t>include:</a:t>
            </a:r>
            <a:endParaRPr lang="en-GB" sz="2400" dirty="0"/>
          </a:p>
          <a:p>
            <a:pPr lvl="1">
              <a:buFont typeface="Arial" panose="020B0604020202020204" pitchFamily="34" charset="0"/>
              <a:buChar char="•"/>
            </a:pPr>
            <a:r>
              <a:rPr lang="en-GB" sz="2400" i="1" dirty="0"/>
              <a:t>What does it store and what goes where?</a:t>
            </a:r>
          </a:p>
          <a:p>
            <a:pPr lvl="1">
              <a:buFont typeface="Arial" panose="020B0604020202020204" pitchFamily="34" charset="0"/>
              <a:buChar char="•"/>
            </a:pPr>
            <a:r>
              <a:rPr lang="en-GB" sz="2400" i="1" dirty="0"/>
              <a:t>What colours are you using?</a:t>
            </a:r>
          </a:p>
          <a:p>
            <a:pPr lvl="1">
              <a:buFont typeface="Arial" panose="020B0604020202020204" pitchFamily="34" charset="0"/>
              <a:buChar char="•"/>
            </a:pPr>
            <a:r>
              <a:rPr lang="en-GB" sz="2400" i="1" dirty="0"/>
              <a:t>Where have you taken your inspiration from?</a:t>
            </a:r>
          </a:p>
          <a:p>
            <a:pPr lvl="1">
              <a:buFont typeface="Arial" panose="020B0604020202020204" pitchFamily="34" charset="0"/>
              <a:buChar char="•"/>
            </a:pPr>
            <a:r>
              <a:rPr lang="en-GB" sz="2400" i="1" dirty="0"/>
              <a:t>What material(s) are you using?</a:t>
            </a:r>
          </a:p>
          <a:p>
            <a:pPr lvl="1">
              <a:buFont typeface="Arial" panose="020B0604020202020204" pitchFamily="34" charset="0"/>
              <a:buChar char="•"/>
            </a:pPr>
            <a:r>
              <a:rPr lang="en-GB" sz="2400" i="1" dirty="0"/>
              <a:t>How would you manufacture this design?</a:t>
            </a:r>
          </a:p>
        </p:txBody>
      </p:sp>
      <p:pic>
        <p:nvPicPr>
          <p:cNvPr id="3" name="Picture 2"/>
          <p:cNvPicPr>
            <a:picLocks noChangeAspect="1"/>
          </p:cNvPicPr>
          <p:nvPr/>
        </p:nvPicPr>
        <p:blipFill rotWithShape="1">
          <a:blip r:embed="rId2"/>
          <a:srcRect l="7919" t="17575" r="51476" b="23423"/>
          <a:stretch/>
        </p:blipFill>
        <p:spPr>
          <a:xfrm>
            <a:off x="-36140" y="2348880"/>
            <a:ext cx="4137552" cy="4509120"/>
          </a:xfrm>
          <a:prstGeom prst="rect">
            <a:avLst/>
          </a:prstGeom>
        </p:spPr>
      </p:pic>
      <p:sp>
        <p:nvSpPr>
          <p:cNvPr id="5" name="Rectangle 4"/>
          <p:cNvSpPr/>
          <p:nvPr/>
        </p:nvSpPr>
        <p:spPr>
          <a:xfrm>
            <a:off x="3419872" y="2780928"/>
            <a:ext cx="4320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650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Nat 5 reminders-</a:t>
            </a:r>
            <a:br>
              <a:rPr lang="en-GB" sz="3600" dirty="0" smtClean="0">
                <a:solidFill>
                  <a:srgbClr val="FFFFFF"/>
                </a:solidFill>
              </a:rPr>
            </a:br>
            <a:r>
              <a:rPr lang="en-GB" sz="3600" dirty="0" smtClean="0">
                <a:solidFill>
                  <a:srgbClr val="FFFFFF"/>
                </a:solidFill>
              </a:rPr>
              <a:t>Technology transfer</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Buy Dyson Ball Animal 2 Bagless Upright Vacuum Cleaner ...">
            <a:extLst>
              <a:ext uri="{FF2B5EF4-FFF2-40B4-BE49-F238E27FC236}">
                <a16:creationId xmlns:a16="http://schemas.microsoft.com/office/drawing/2014/main" id="{2BF914DA-AB20-4E99-AA4E-8ECDFF436B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93" r="29043"/>
          <a:stretch/>
        </p:blipFill>
        <p:spPr bwMode="auto">
          <a:xfrm>
            <a:off x="6300192" y="826324"/>
            <a:ext cx="2556284" cy="562838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DE78DE3E-5C72-45E8-A7A4-349E53CBC55D}"/>
              </a:ext>
            </a:extLst>
          </p:cNvPr>
          <p:cNvSpPr txBox="1">
            <a:spLocks/>
          </p:cNvSpPr>
          <p:nvPr/>
        </p:nvSpPr>
        <p:spPr>
          <a:xfrm>
            <a:off x="4355976" y="585216"/>
            <a:ext cx="3312368" cy="586812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dirty="0"/>
              <a:t>Technology transfer is a process by which the designer will make an association with technology, manufacturing processes or the chosen materials, and use this to provide a new idea or solution to another design. </a:t>
            </a:r>
          </a:p>
          <a:p>
            <a:pPr marL="0" indent="0">
              <a:spcBef>
                <a:spcPts val="0"/>
              </a:spcBef>
              <a:spcAft>
                <a:spcPts val="600"/>
              </a:spcAft>
              <a:buNone/>
            </a:pPr>
            <a:endParaRPr lang="en-US" sz="1600" dirty="0"/>
          </a:p>
          <a:p>
            <a:pPr marL="0" indent="0">
              <a:spcBef>
                <a:spcPts val="0"/>
              </a:spcBef>
              <a:spcAft>
                <a:spcPts val="600"/>
              </a:spcAft>
              <a:buNone/>
            </a:pPr>
            <a:r>
              <a:rPr lang="en-US" sz="1600" b="1" dirty="0"/>
              <a:t>Example</a:t>
            </a:r>
          </a:p>
          <a:p>
            <a:pPr marL="0" indent="0">
              <a:spcBef>
                <a:spcPts val="0"/>
              </a:spcBef>
              <a:spcAft>
                <a:spcPts val="600"/>
              </a:spcAft>
              <a:buNone/>
            </a:pPr>
            <a:r>
              <a:rPr lang="en-US" sz="1600" dirty="0"/>
              <a:t>James Dyson used the technology of an industrial cyclone separator to come up with the design of his famous vacuum cleaners. </a:t>
            </a:r>
          </a:p>
          <a:p>
            <a:pPr marL="0" indent="0">
              <a:spcBef>
                <a:spcPts val="0"/>
              </a:spcBef>
              <a:spcAft>
                <a:spcPts val="600"/>
              </a:spcAft>
              <a:buNone/>
            </a:pPr>
            <a:endParaRPr lang="en-US" sz="1600" dirty="0"/>
          </a:p>
          <a:p>
            <a:pPr marL="0" indent="0">
              <a:spcBef>
                <a:spcPts val="0"/>
              </a:spcBef>
              <a:spcAft>
                <a:spcPts val="600"/>
              </a:spcAft>
              <a:buNone/>
            </a:pPr>
            <a:r>
              <a:rPr lang="en-US" sz="1600" dirty="0"/>
              <a:t>This is an example of how existing technology or ideas which already exist can be transferred and used in the design of a new product or invention entirely. </a:t>
            </a:r>
          </a:p>
          <a:p>
            <a:pPr marL="0" indent="0">
              <a:spcBef>
                <a:spcPts val="0"/>
              </a:spcBef>
              <a:spcAft>
                <a:spcPts val="600"/>
              </a:spcAft>
              <a:buNone/>
            </a:pPr>
            <a:endParaRPr lang="en-US" sz="1600" dirty="0"/>
          </a:p>
        </p:txBody>
      </p:sp>
    </p:spTree>
    <p:extLst>
      <p:ext uri="{BB962C8B-B14F-4D97-AF65-F5344CB8AC3E}">
        <p14:creationId xmlns:p14="http://schemas.microsoft.com/office/powerpoint/2010/main" val="59617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Nat 5 reminders-</a:t>
            </a:r>
            <a:br>
              <a:rPr lang="en-GB" sz="3600" dirty="0" smtClean="0">
                <a:solidFill>
                  <a:srgbClr val="FFFFFF"/>
                </a:solidFill>
              </a:rPr>
            </a:br>
            <a:r>
              <a:rPr lang="en-GB" sz="3600" dirty="0" smtClean="0">
                <a:solidFill>
                  <a:srgbClr val="FFFFFF"/>
                </a:solidFill>
              </a:rPr>
              <a:t>Technology transfer</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Buy Dyson Ball Animal 2 Bagless Upright Vacuum Cleaner ...">
            <a:extLst>
              <a:ext uri="{FF2B5EF4-FFF2-40B4-BE49-F238E27FC236}">
                <a16:creationId xmlns:a16="http://schemas.microsoft.com/office/drawing/2014/main" id="{2BF914DA-AB20-4E99-AA4E-8ECDFF436B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93" r="29043"/>
          <a:stretch/>
        </p:blipFill>
        <p:spPr bwMode="auto">
          <a:xfrm>
            <a:off x="6300192" y="826324"/>
            <a:ext cx="2556284" cy="562838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DE78DE3E-5C72-45E8-A7A4-349E53CBC55D}"/>
              </a:ext>
            </a:extLst>
          </p:cNvPr>
          <p:cNvSpPr txBox="1">
            <a:spLocks/>
          </p:cNvSpPr>
          <p:nvPr/>
        </p:nvSpPr>
        <p:spPr>
          <a:xfrm>
            <a:off x="4355976" y="585216"/>
            <a:ext cx="3312368" cy="586812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dirty="0"/>
              <a:t>Technology transfer is a process by which the designer will make an association with technology, manufacturing processes or the chosen materials, and use this to provide a new idea or solution to another design. </a:t>
            </a:r>
          </a:p>
          <a:p>
            <a:pPr marL="0" indent="0">
              <a:spcBef>
                <a:spcPts val="0"/>
              </a:spcBef>
              <a:spcAft>
                <a:spcPts val="600"/>
              </a:spcAft>
              <a:buNone/>
            </a:pPr>
            <a:endParaRPr lang="en-US" sz="1600" dirty="0"/>
          </a:p>
          <a:p>
            <a:pPr marL="0" indent="0">
              <a:spcBef>
                <a:spcPts val="0"/>
              </a:spcBef>
              <a:spcAft>
                <a:spcPts val="600"/>
              </a:spcAft>
              <a:buNone/>
            </a:pPr>
            <a:r>
              <a:rPr lang="en-US" sz="1600" b="1" dirty="0"/>
              <a:t>Example</a:t>
            </a:r>
          </a:p>
          <a:p>
            <a:pPr marL="0" indent="0">
              <a:spcBef>
                <a:spcPts val="0"/>
              </a:spcBef>
              <a:spcAft>
                <a:spcPts val="600"/>
              </a:spcAft>
              <a:buNone/>
            </a:pPr>
            <a:r>
              <a:rPr lang="en-US" sz="1600" dirty="0"/>
              <a:t>James Dyson used the technology of an industrial cyclone separator to come up with the design of his famous vacuum cleaners. </a:t>
            </a:r>
          </a:p>
          <a:p>
            <a:pPr marL="0" indent="0">
              <a:spcBef>
                <a:spcPts val="0"/>
              </a:spcBef>
              <a:spcAft>
                <a:spcPts val="600"/>
              </a:spcAft>
              <a:buNone/>
            </a:pPr>
            <a:endParaRPr lang="en-US" sz="1600" dirty="0"/>
          </a:p>
          <a:p>
            <a:pPr marL="0" indent="0">
              <a:spcBef>
                <a:spcPts val="0"/>
              </a:spcBef>
              <a:spcAft>
                <a:spcPts val="600"/>
              </a:spcAft>
              <a:buNone/>
            </a:pPr>
            <a:r>
              <a:rPr lang="en-US" sz="1600" dirty="0"/>
              <a:t>This is an example of how existing technology or ideas which already exist can be transferred and used in the design of a new product or invention entirely. </a:t>
            </a:r>
          </a:p>
          <a:p>
            <a:pPr marL="0" indent="0">
              <a:spcBef>
                <a:spcPts val="0"/>
              </a:spcBef>
              <a:spcAft>
                <a:spcPts val="600"/>
              </a:spcAft>
              <a:buNone/>
            </a:pPr>
            <a:endParaRPr lang="en-US" sz="1600" dirty="0"/>
          </a:p>
        </p:txBody>
      </p:sp>
    </p:spTree>
    <p:extLst>
      <p:ext uri="{BB962C8B-B14F-4D97-AF65-F5344CB8AC3E}">
        <p14:creationId xmlns:p14="http://schemas.microsoft.com/office/powerpoint/2010/main" val="300579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Technology transfer</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DE78DE3E-5C72-45E8-A7A4-349E53CBC55D}"/>
              </a:ext>
            </a:extLst>
          </p:cNvPr>
          <p:cNvSpPr txBox="1">
            <a:spLocks/>
          </p:cNvSpPr>
          <p:nvPr/>
        </p:nvSpPr>
        <p:spPr>
          <a:xfrm>
            <a:off x="4298006" y="332656"/>
            <a:ext cx="4650391" cy="53285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b="1" dirty="0"/>
              <a:t>Other Methods of Technology Transfer</a:t>
            </a:r>
          </a:p>
          <a:p>
            <a:pPr marL="0" indent="0">
              <a:spcBef>
                <a:spcPts val="0"/>
              </a:spcBef>
              <a:spcAft>
                <a:spcPts val="600"/>
              </a:spcAft>
              <a:buNone/>
            </a:pPr>
            <a:endParaRPr lang="en-US" sz="1600" dirty="0"/>
          </a:p>
          <a:p>
            <a:pPr marL="0" indent="0">
              <a:spcBef>
                <a:spcPts val="0"/>
              </a:spcBef>
              <a:spcAft>
                <a:spcPts val="600"/>
              </a:spcAft>
              <a:buNone/>
            </a:pPr>
            <a:r>
              <a:rPr lang="en-US" sz="1600" b="1" dirty="0"/>
              <a:t>Combination: </a:t>
            </a:r>
            <a:r>
              <a:rPr lang="en-US" sz="1600" dirty="0"/>
              <a:t>When technology is combined to create a new product. For example, all-in-one printer and scanner, Built-in DVD TV sets etc. </a:t>
            </a:r>
          </a:p>
          <a:p>
            <a:pPr marL="0" indent="0">
              <a:spcBef>
                <a:spcPts val="0"/>
              </a:spcBef>
              <a:spcAft>
                <a:spcPts val="600"/>
              </a:spcAft>
              <a:buNone/>
            </a:pPr>
            <a:endParaRPr lang="en-US" sz="1600" dirty="0"/>
          </a:p>
          <a:p>
            <a:pPr marL="0" indent="0">
              <a:spcBef>
                <a:spcPts val="0"/>
              </a:spcBef>
              <a:spcAft>
                <a:spcPts val="600"/>
              </a:spcAft>
              <a:buNone/>
            </a:pPr>
            <a:r>
              <a:rPr lang="en-US" sz="1600" b="1" dirty="0"/>
              <a:t>Nature</a:t>
            </a:r>
            <a:r>
              <a:rPr lang="en-US" sz="1600" dirty="0"/>
              <a:t> (see Analogy/Biomimicry): nature can provide inspiration for new products to help improve our lives. For example, cats’ eyes reflecting light is used to provide a method of signifying the </a:t>
            </a:r>
            <a:r>
              <a:rPr lang="en-US" sz="1600" dirty="0" err="1"/>
              <a:t>centre</a:t>
            </a:r>
            <a:r>
              <a:rPr lang="en-US" sz="1600" dirty="0"/>
              <a:t> of roads where there is no street lighting. </a:t>
            </a:r>
          </a:p>
          <a:p>
            <a:pPr marL="0" indent="0">
              <a:spcBef>
                <a:spcPts val="0"/>
              </a:spcBef>
              <a:spcAft>
                <a:spcPts val="600"/>
              </a:spcAft>
              <a:buNone/>
            </a:pPr>
            <a:endParaRPr lang="en-US" sz="1600" dirty="0"/>
          </a:p>
          <a:p>
            <a:pPr marL="0" indent="0">
              <a:spcBef>
                <a:spcPts val="0"/>
              </a:spcBef>
              <a:spcAft>
                <a:spcPts val="600"/>
              </a:spcAft>
              <a:buNone/>
            </a:pPr>
            <a:r>
              <a:rPr lang="en-US" sz="1600" b="1" dirty="0"/>
              <a:t>Task </a:t>
            </a:r>
            <a:endParaRPr lang="en-US" sz="1600" dirty="0" smtClean="0"/>
          </a:p>
          <a:p>
            <a:pPr marL="342900" indent="-342900">
              <a:spcBef>
                <a:spcPts val="0"/>
              </a:spcBef>
              <a:spcAft>
                <a:spcPts val="600"/>
              </a:spcAft>
              <a:buFont typeface="+mj-lt"/>
              <a:buAutoNum type="arabicPeriod"/>
            </a:pPr>
            <a:r>
              <a:rPr lang="en-US" sz="1600" dirty="0" smtClean="0"/>
              <a:t>Can you think of any other examples of technology transfer?</a:t>
            </a:r>
          </a:p>
          <a:p>
            <a:pPr marL="342900" indent="-342900">
              <a:spcBef>
                <a:spcPts val="0"/>
              </a:spcBef>
              <a:spcAft>
                <a:spcPts val="600"/>
              </a:spcAft>
              <a:buFont typeface="+mj-lt"/>
              <a:buAutoNum type="arabicPeriod"/>
            </a:pPr>
            <a:r>
              <a:rPr lang="en-US" sz="1600" dirty="0" smtClean="0"/>
              <a:t>Research </a:t>
            </a:r>
            <a:r>
              <a:rPr lang="en-US" sz="1600" dirty="0"/>
              <a:t>existing technology and try to use a combination or inspiration from existing technology to come up with a new idea or product.</a:t>
            </a:r>
          </a:p>
          <a:p>
            <a:pPr marL="0" indent="0">
              <a:spcBef>
                <a:spcPts val="0"/>
              </a:spcBef>
              <a:spcAft>
                <a:spcPts val="600"/>
              </a:spcAft>
              <a:buNone/>
            </a:pPr>
            <a:endParaRPr lang="en-US" sz="1600" dirty="0"/>
          </a:p>
        </p:txBody>
      </p:sp>
      <p:pic>
        <p:nvPicPr>
          <p:cNvPr id="8" name="Picture 7">
            <a:extLst>
              <a:ext uri="{FF2B5EF4-FFF2-40B4-BE49-F238E27FC236}">
                <a16:creationId xmlns:a16="http://schemas.microsoft.com/office/drawing/2014/main" id="{5547A4B1-5264-4A98-BE3E-F939AF994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5157193"/>
            <a:ext cx="1042700" cy="1348759"/>
          </a:xfrm>
          <a:prstGeom prst="rect">
            <a:avLst/>
          </a:prstGeom>
        </p:spPr>
      </p:pic>
      <p:pic>
        <p:nvPicPr>
          <p:cNvPr id="9" name="Picture 8">
            <a:extLst>
              <a:ext uri="{FF2B5EF4-FFF2-40B4-BE49-F238E27FC236}">
                <a16:creationId xmlns:a16="http://schemas.microsoft.com/office/drawing/2014/main" id="{75041D1B-5D18-4CDF-A469-C21ABBB2D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20" b="13695"/>
          <a:stretch/>
        </p:blipFill>
        <p:spPr>
          <a:xfrm>
            <a:off x="5734290" y="5154854"/>
            <a:ext cx="1360738" cy="1370490"/>
          </a:xfrm>
          <a:prstGeom prst="rect">
            <a:avLst/>
          </a:prstGeom>
        </p:spPr>
      </p:pic>
      <p:pic>
        <p:nvPicPr>
          <p:cNvPr id="13" name="Picture 2" descr="https://encrypted-tbn0.gstatic.com/images?q=tbn:ANd9GcQ2t4-_wuLW0nDYXFaPoSrOLdVM-Wbk7EWLUZDlHCnDIbjAO-vUvUYaOBeNGx8:https://www.electronicshub.org/wp-content/uploads/2022/03/Westinghouse.jpg&a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634" y="5105671"/>
            <a:ext cx="1731645" cy="140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9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Introduction to initial idea generation.</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Understand the purpose of initial ideas.</a:t>
            </a:r>
          </a:p>
          <a:p>
            <a:pPr>
              <a:buFont typeface="Arial" panose="020B0604020202020204" pitchFamily="34" charset="0"/>
              <a:buChar char="•"/>
            </a:pPr>
            <a:r>
              <a:rPr lang="en-GB" sz="2400" dirty="0" smtClean="0">
                <a:solidFill>
                  <a:srgbClr val="FFFFFF"/>
                </a:solidFill>
              </a:rPr>
              <a:t> Create several initial ideas for any given brief.</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Analogy/</a:t>
            </a:r>
            <a:br>
              <a:rPr lang="en-GB" sz="3600" dirty="0" smtClean="0">
                <a:solidFill>
                  <a:srgbClr val="FFFFFF"/>
                </a:solidFill>
              </a:rPr>
            </a:br>
            <a:r>
              <a:rPr lang="en-GB" sz="3600" dirty="0" smtClean="0">
                <a:solidFill>
                  <a:srgbClr val="FFFFFF"/>
                </a:solidFill>
              </a:rPr>
              <a:t>Biomimicry</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1">
            <a:extLst>
              <a:ext uri="{FF2B5EF4-FFF2-40B4-BE49-F238E27FC236}">
                <a16:creationId xmlns:a16="http://schemas.microsoft.com/office/drawing/2014/main" id="{DE78DE3E-5C72-45E8-A7A4-349E53CBC55D}"/>
              </a:ext>
            </a:extLst>
          </p:cNvPr>
          <p:cNvSpPr txBox="1">
            <a:spLocks/>
          </p:cNvSpPr>
          <p:nvPr/>
        </p:nvSpPr>
        <p:spPr>
          <a:xfrm>
            <a:off x="4298006" y="476672"/>
            <a:ext cx="4666482" cy="3981931"/>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b="1" dirty="0"/>
              <a:t>Analogy</a:t>
            </a:r>
            <a:r>
              <a:rPr lang="en-US" sz="1600" dirty="0"/>
              <a:t> is a comparison between two things. A designer can use analogies to generate unusual ideas by finding connections between their design problem and other products or the environment around them. </a:t>
            </a:r>
          </a:p>
          <a:p>
            <a:pPr marL="0" indent="0">
              <a:spcBef>
                <a:spcPts val="0"/>
              </a:spcBef>
              <a:spcAft>
                <a:spcPts val="600"/>
              </a:spcAft>
              <a:buNone/>
            </a:pPr>
            <a:endParaRPr lang="en-US" sz="1600" dirty="0"/>
          </a:p>
          <a:p>
            <a:pPr marL="0" indent="0">
              <a:spcBef>
                <a:spcPts val="0"/>
              </a:spcBef>
              <a:spcAft>
                <a:spcPts val="600"/>
              </a:spcAft>
              <a:buNone/>
            </a:pPr>
            <a:r>
              <a:rPr lang="en-US" sz="1600" b="1" dirty="0"/>
              <a:t>Biomimicry</a:t>
            </a:r>
            <a:r>
              <a:rPr lang="en-US" sz="1600" dirty="0"/>
              <a:t> is a type of analogy that uses nature as the inspiration. In addition to cats’ eyes, Velcro is an example of a product mimicking nature: the burdock plant has burrs (small hooks) on the surface of its seeds. In nature, these hooks are used to disperse seeds as they catch onto an animal’s fur and later fall off in a new location.</a:t>
            </a:r>
          </a:p>
          <a:p>
            <a:pPr marL="0" indent="0">
              <a:spcBef>
                <a:spcPts val="0"/>
              </a:spcBef>
              <a:spcAft>
                <a:spcPts val="600"/>
              </a:spcAft>
              <a:buNone/>
            </a:pPr>
            <a:endParaRPr lang="en-US" sz="1600" dirty="0"/>
          </a:p>
          <a:p>
            <a:pPr marL="0" indent="0">
              <a:spcBef>
                <a:spcPts val="0"/>
              </a:spcBef>
              <a:spcAft>
                <a:spcPts val="600"/>
              </a:spcAft>
              <a:buNone/>
            </a:pPr>
            <a:r>
              <a:rPr lang="en-US" sz="1600" b="1" dirty="0"/>
              <a:t>Right: </a:t>
            </a:r>
            <a:r>
              <a:rPr lang="en-US" sz="1600" dirty="0"/>
              <a:t>an example of how the shape of a light shade can be inspired by the eyelid of a frog, considering shape, form, pattern and movement in the design.</a:t>
            </a:r>
          </a:p>
          <a:p>
            <a:pPr marL="0" indent="0">
              <a:spcBef>
                <a:spcPts val="0"/>
              </a:spcBef>
              <a:spcAft>
                <a:spcPts val="600"/>
              </a:spcAft>
              <a:buNone/>
            </a:pPr>
            <a:endParaRPr lang="en-US" sz="1600" dirty="0"/>
          </a:p>
          <a:p>
            <a:pPr marL="0" indent="0">
              <a:spcBef>
                <a:spcPts val="0"/>
              </a:spcBef>
              <a:spcAft>
                <a:spcPts val="600"/>
              </a:spcAft>
              <a:buNone/>
            </a:pPr>
            <a:endParaRPr lang="en-US" sz="1600" dirty="0"/>
          </a:p>
        </p:txBody>
      </p:sp>
      <p:pic>
        <p:nvPicPr>
          <p:cNvPr id="11" name="Picture 10" descr="Image result for biomimicry velcro">
            <a:extLst>
              <a:ext uri="{FF2B5EF4-FFF2-40B4-BE49-F238E27FC236}">
                <a16:creationId xmlns:a16="http://schemas.microsoft.com/office/drawing/2014/main" id="{3A4DE937-54DB-4069-8A08-4A71DE8918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58603"/>
            <a:ext cx="4101411" cy="24142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39525F-A356-439F-A795-D3D8B794F2D7}"/>
              </a:ext>
            </a:extLst>
          </p:cNvPr>
          <p:cNvPicPr>
            <a:picLocks noChangeAspect="1"/>
          </p:cNvPicPr>
          <p:nvPr/>
        </p:nvPicPr>
        <p:blipFill>
          <a:blip r:embed="rId3"/>
          <a:stretch>
            <a:fillRect/>
          </a:stretch>
        </p:blipFill>
        <p:spPr>
          <a:xfrm>
            <a:off x="4298005" y="3933056"/>
            <a:ext cx="4666483" cy="2754511"/>
          </a:xfrm>
          <a:prstGeom prst="rect">
            <a:avLst/>
          </a:prstGeom>
        </p:spPr>
      </p:pic>
    </p:spTree>
    <p:extLst>
      <p:ext uri="{BB962C8B-B14F-4D97-AF65-F5344CB8AC3E}">
        <p14:creationId xmlns:p14="http://schemas.microsoft.com/office/powerpoint/2010/main" val="905154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Taking your pencil for a walk</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1">
            <a:extLst>
              <a:ext uri="{FF2B5EF4-FFF2-40B4-BE49-F238E27FC236}">
                <a16:creationId xmlns:a16="http://schemas.microsoft.com/office/drawing/2014/main" id="{DE78DE3E-5C72-45E8-A7A4-349E53CBC55D}"/>
              </a:ext>
            </a:extLst>
          </p:cNvPr>
          <p:cNvSpPr txBox="1">
            <a:spLocks/>
          </p:cNvSpPr>
          <p:nvPr/>
        </p:nvSpPr>
        <p:spPr>
          <a:xfrm>
            <a:off x="4298006" y="476672"/>
            <a:ext cx="4666482" cy="398193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dirty="0" smtClean="0"/>
              <a:t>You may have done this in S1… Your teacher may do an example in the white space below.</a:t>
            </a:r>
            <a:endParaRPr lang="en-US" sz="1600" dirty="0"/>
          </a:p>
          <a:p>
            <a:pPr marL="0" indent="0">
              <a:spcBef>
                <a:spcPts val="0"/>
              </a:spcBef>
              <a:spcAft>
                <a:spcPts val="600"/>
              </a:spcAft>
              <a:buNone/>
            </a:pPr>
            <a:endParaRPr lang="en-US" sz="1600" dirty="0"/>
          </a:p>
          <a:p>
            <a:pPr marL="0" indent="0">
              <a:spcBef>
                <a:spcPts val="0"/>
              </a:spcBef>
              <a:spcAft>
                <a:spcPts val="600"/>
              </a:spcAft>
              <a:buNone/>
            </a:pPr>
            <a:endParaRPr lang="en-US" sz="1600" dirty="0"/>
          </a:p>
        </p:txBody>
      </p:sp>
    </p:spTree>
    <p:extLst>
      <p:ext uri="{BB962C8B-B14F-4D97-AF65-F5344CB8AC3E}">
        <p14:creationId xmlns:p14="http://schemas.microsoft.com/office/powerpoint/2010/main" val="275466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Idea generation techniques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dirty="0"/>
              <a:t>Designers often use idea generation techniques to </a:t>
            </a:r>
            <a:r>
              <a:rPr lang="en-GB" sz="2400" b="1" dirty="0"/>
              <a:t>stimulate creative thinking.</a:t>
            </a:r>
          </a:p>
          <a:p>
            <a:pPr marL="0" indent="0">
              <a:buNone/>
            </a:pPr>
            <a:r>
              <a:rPr lang="en-GB" sz="2400" dirty="0"/>
              <a:t>We use a number of idea generation techniques to help us think of new and exciting designs.</a:t>
            </a:r>
          </a:p>
          <a:p>
            <a:pPr marL="0" indent="0">
              <a:buNone/>
            </a:pPr>
            <a:r>
              <a:rPr lang="en-GB" sz="2400" dirty="0"/>
              <a:t>Today we are focusing on</a:t>
            </a:r>
          </a:p>
          <a:p>
            <a:pPr lvl="1">
              <a:buFont typeface="Arial" panose="020B0604020202020204" pitchFamily="34" charset="0"/>
              <a:buChar char="•"/>
            </a:pPr>
            <a:r>
              <a:rPr lang="en-GB" sz="2400" i="1" dirty="0"/>
              <a:t>Thought showers (Brainstorming)</a:t>
            </a:r>
          </a:p>
          <a:p>
            <a:pPr lvl="1">
              <a:buFont typeface="Arial" panose="020B0604020202020204" pitchFamily="34" charset="0"/>
              <a:buChar char="•"/>
            </a:pPr>
            <a:r>
              <a:rPr lang="en-GB" sz="2400" i="1" dirty="0"/>
              <a:t>Inspiration boards (Mood/Lifestyle/Theme)</a:t>
            </a:r>
          </a:p>
          <a:p>
            <a:pPr lvl="1">
              <a:buFont typeface="Arial" panose="020B0604020202020204" pitchFamily="34" charset="0"/>
              <a:buChar char="•"/>
            </a:pPr>
            <a:r>
              <a:rPr lang="en-GB" sz="2400" i="1" dirty="0"/>
              <a:t>Morphological </a:t>
            </a:r>
            <a:r>
              <a:rPr lang="en-GB" sz="2400" i="1" dirty="0" smtClean="0"/>
              <a:t>Analysis</a:t>
            </a:r>
          </a:p>
          <a:p>
            <a:pPr marL="128016" lvl="1" indent="0">
              <a:buNone/>
            </a:pPr>
            <a:endParaRPr lang="en-GB" sz="2400" i="1" dirty="0"/>
          </a:p>
          <a:p>
            <a:pPr marL="128016" lvl="1" indent="0">
              <a:buNone/>
            </a:pPr>
            <a:r>
              <a:rPr lang="en-GB" sz="2400" i="1" dirty="0" smtClean="0"/>
              <a:t>Nat 5 reminders-</a:t>
            </a:r>
          </a:p>
          <a:p>
            <a:pPr marL="128016" lvl="1" indent="0">
              <a:buNone/>
            </a:pPr>
            <a:r>
              <a:rPr lang="en-GB" sz="2400" i="1" dirty="0" smtClean="0"/>
              <a:t>Scamper (in design development PP)</a:t>
            </a:r>
          </a:p>
          <a:p>
            <a:pPr marL="128016" lvl="1" indent="0">
              <a:buNone/>
            </a:pPr>
            <a:r>
              <a:rPr lang="en-GB" sz="2400" i="1" dirty="0" smtClean="0"/>
              <a:t>Technology transfer</a:t>
            </a:r>
          </a:p>
          <a:p>
            <a:pPr marL="128016" lvl="1" indent="0">
              <a:buNone/>
            </a:pPr>
            <a:r>
              <a:rPr lang="en-GB" sz="2400" i="1" dirty="0" smtClean="0"/>
              <a:t>Analogy/Biomimicry</a:t>
            </a:r>
          </a:p>
          <a:p>
            <a:pPr marL="128016" lvl="1" indent="0">
              <a:buNone/>
            </a:pPr>
            <a:r>
              <a:rPr lang="en-GB" sz="2400" i="1" dirty="0" smtClean="0"/>
              <a:t>Taking your pencil for a walk</a:t>
            </a:r>
          </a:p>
          <a:p>
            <a:pPr marL="128016" lvl="1" indent="0">
              <a:buNone/>
            </a:pPr>
            <a:endParaRPr lang="en-GB" sz="2400" i="1" dirty="0" smtClean="0"/>
          </a:p>
          <a:p>
            <a:pPr marL="128016" lvl="1" indent="0">
              <a:buNone/>
            </a:pPr>
            <a:endParaRPr lang="en-GB" sz="2400" i="1" dirty="0"/>
          </a:p>
          <a:p>
            <a:pPr marL="0" indent="0">
              <a:buNone/>
            </a:pPr>
            <a:endParaRPr lang="en-GB" sz="2400" dirty="0"/>
          </a:p>
          <a:p>
            <a:pPr marL="0" indent="0">
              <a:buNone/>
            </a:pPr>
            <a:endParaRPr lang="en-GB" sz="2400" dirty="0"/>
          </a:p>
        </p:txBody>
      </p:sp>
      <p:pic>
        <p:nvPicPr>
          <p:cNvPr id="2050" name="Picture 2" descr="patrick christian design backpack ide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4" y="2743535"/>
            <a:ext cx="4114465" cy="411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Thought shower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This is a very popular idea generation technique which can be completed as a group or on your own.</a:t>
            </a:r>
          </a:p>
          <a:p>
            <a:pPr marL="0" indent="0">
              <a:buNone/>
            </a:pPr>
            <a:endParaRPr lang="en-GB" sz="2400" dirty="0"/>
          </a:p>
          <a:p>
            <a:pPr marL="0" indent="0">
              <a:buNone/>
            </a:pPr>
            <a:r>
              <a:rPr lang="en-GB" sz="2400" dirty="0"/>
              <a:t>Thought showers should include any </a:t>
            </a:r>
            <a:r>
              <a:rPr lang="en-GB" sz="2400" b="1" dirty="0"/>
              <a:t>word or phrase that pops into your head</a:t>
            </a:r>
            <a:r>
              <a:rPr lang="en-GB" sz="2400" dirty="0"/>
              <a:t> when you are thinking about the chosen theme.</a:t>
            </a:r>
          </a:p>
        </p:txBody>
      </p:sp>
      <p:pic>
        <p:nvPicPr>
          <p:cNvPr id="3074" name="Picture 2" descr="http://1.bp.blogspot.com/-G-_BVbjL9Nc/UN7L-Yr9TzI/AAAAAAAAAVc/o0J9-W-aQxw/s640/photo+(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2177" y="3772809"/>
            <a:ext cx="4113588" cy="308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Thought shower guidelines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dirty="0"/>
              <a:t>The Guidelines for Thought Showers are as follows:</a:t>
            </a:r>
          </a:p>
          <a:p>
            <a:pPr marL="0" indent="0">
              <a:buNone/>
            </a:pPr>
            <a:endParaRPr lang="en-GB" sz="2400" dirty="0"/>
          </a:p>
          <a:p>
            <a:pPr lvl="1">
              <a:buFont typeface="Arial" panose="020B0604020202020204" pitchFamily="34" charset="0"/>
              <a:buChar char="•"/>
            </a:pPr>
            <a:r>
              <a:rPr lang="en-GB" sz="2400" i="1" dirty="0" smtClean="0"/>
              <a:t>The </a:t>
            </a:r>
            <a:r>
              <a:rPr lang="en-GB" sz="2400" b="1" i="1" dirty="0"/>
              <a:t>problem</a:t>
            </a:r>
            <a:r>
              <a:rPr lang="en-GB" sz="2400" i="1" dirty="0"/>
              <a:t> must be defined in </a:t>
            </a:r>
            <a:r>
              <a:rPr lang="en-GB" sz="2400" b="1" i="1" dirty="0"/>
              <a:t>simple terms </a:t>
            </a:r>
            <a:r>
              <a:rPr lang="en-GB" sz="2400" i="1" dirty="0"/>
              <a:t>to encourage many solutions.</a:t>
            </a:r>
          </a:p>
          <a:p>
            <a:pPr lvl="1">
              <a:buFont typeface="Arial" panose="020B0604020202020204" pitchFamily="34" charset="0"/>
              <a:buChar char="•"/>
            </a:pPr>
            <a:r>
              <a:rPr lang="en-GB" sz="2400" b="1" i="1" dirty="0" smtClean="0"/>
              <a:t>Quantity</a:t>
            </a:r>
            <a:r>
              <a:rPr lang="en-GB" sz="2400" i="1" dirty="0" smtClean="0"/>
              <a:t> </a:t>
            </a:r>
            <a:r>
              <a:rPr lang="en-GB" sz="2400" i="1" dirty="0"/>
              <a:t>has priority to begin with not quality.</a:t>
            </a:r>
          </a:p>
          <a:p>
            <a:pPr lvl="1">
              <a:buFont typeface="Arial" panose="020B0604020202020204" pitchFamily="34" charset="0"/>
              <a:buChar char="•"/>
            </a:pPr>
            <a:r>
              <a:rPr lang="en-GB" sz="2400" b="1" i="1" dirty="0" smtClean="0"/>
              <a:t>Think</a:t>
            </a:r>
            <a:r>
              <a:rPr lang="en-GB" sz="2400" i="1" dirty="0" smtClean="0"/>
              <a:t> </a:t>
            </a:r>
            <a:r>
              <a:rPr lang="en-GB" sz="2400" i="1" dirty="0"/>
              <a:t>first, </a:t>
            </a:r>
            <a:r>
              <a:rPr lang="en-GB" sz="2400" b="1" i="1" dirty="0"/>
              <a:t>evaluate</a:t>
            </a:r>
            <a:r>
              <a:rPr lang="en-GB" sz="2400" i="1" dirty="0"/>
              <a:t> later.</a:t>
            </a:r>
          </a:p>
          <a:p>
            <a:pPr lvl="1">
              <a:buFont typeface="Arial" panose="020B0604020202020204" pitchFamily="34" charset="0"/>
              <a:buChar char="•"/>
            </a:pPr>
            <a:r>
              <a:rPr lang="en-GB" sz="2400" b="1" i="1" dirty="0" smtClean="0"/>
              <a:t>No </a:t>
            </a:r>
            <a:r>
              <a:rPr lang="en-GB" sz="2400" b="1" i="1" dirty="0"/>
              <a:t>idea</a:t>
            </a:r>
            <a:r>
              <a:rPr lang="en-GB" sz="2400" i="1" dirty="0"/>
              <a:t>, no matter how outrageous, </a:t>
            </a:r>
            <a:r>
              <a:rPr lang="en-GB" sz="2400" b="1" i="1" dirty="0"/>
              <a:t>should be disregarded</a:t>
            </a:r>
            <a:r>
              <a:rPr lang="en-GB" sz="2400" i="1" dirty="0"/>
              <a:t>.</a:t>
            </a:r>
          </a:p>
          <a:p>
            <a:pPr lvl="1">
              <a:buFont typeface="Arial" panose="020B0604020202020204" pitchFamily="34" charset="0"/>
              <a:buChar char="•"/>
            </a:pPr>
            <a:r>
              <a:rPr lang="en-GB" sz="2400" i="1" dirty="0" smtClean="0"/>
              <a:t>Let </a:t>
            </a:r>
            <a:r>
              <a:rPr lang="en-GB" sz="2400" b="1" i="1" dirty="0"/>
              <a:t>free thinking </a:t>
            </a:r>
            <a:r>
              <a:rPr lang="en-GB" sz="2400" i="1" dirty="0"/>
              <a:t>develop through </a:t>
            </a:r>
            <a:r>
              <a:rPr lang="en-GB" sz="2400" b="1" i="1" dirty="0"/>
              <a:t>word association</a:t>
            </a:r>
            <a:r>
              <a:rPr lang="en-GB" sz="2400" i="1" dirty="0"/>
              <a:t>.</a:t>
            </a:r>
          </a:p>
          <a:p>
            <a:pPr lvl="1">
              <a:buFont typeface="Arial" panose="020B0604020202020204" pitchFamily="34" charset="0"/>
              <a:buChar char="•"/>
            </a:pPr>
            <a:r>
              <a:rPr lang="en-GB" sz="2400" b="1" i="1" dirty="0" smtClean="0"/>
              <a:t>Combine</a:t>
            </a:r>
            <a:r>
              <a:rPr lang="en-GB" sz="2400" i="1" dirty="0"/>
              <a:t>, </a:t>
            </a:r>
            <a:r>
              <a:rPr lang="en-GB" sz="2400" b="1" i="1" dirty="0"/>
              <a:t>expand</a:t>
            </a:r>
            <a:r>
              <a:rPr lang="en-GB" sz="2400" i="1" dirty="0"/>
              <a:t> or </a:t>
            </a:r>
            <a:r>
              <a:rPr lang="en-GB" sz="2400" b="1" i="1" dirty="0"/>
              <a:t>improve</a:t>
            </a:r>
            <a:r>
              <a:rPr lang="en-GB" sz="2400" i="1" dirty="0"/>
              <a:t> previous ideas.</a:t>
            </a:r>
          </a:p>
          <a:p>
            <a:pPr lvl="1">
              <a:buFont typeface="Arial" panose="020B0604020202020204" pitchFamily="34" charset="0"/>
              <a:buChar char="•"/>
            </a:pPr>
            <a:r>
              <a:rPr lang="en-GB" sz="2400" b="1" i="1" dirty="0" smtClean="0"/>
              <a:t>Evaluate</a:t>
            </a:r>
            <a:r>
              <a:rPr lang="en-GB" sz="2400" i="1" dirty="0" smtClean="0"/>
              <a:t> </a:t>
            </a:r>
            <a:r>
              <a:rPr lang="en-GB" sz="2400" i="1" dirty="0"/>
              <a:t>the ideas at a later stage.</a:t>
            </a:r>
          </a:p>
          <a:p>
            <a:pPr lvl="1">
              <a:buFont typeface="Arial" panose="020B0604020202020204" pitchFamily="34" charset="0"/>
              <a:buChar char="•"/>
            </a:pPr>
            <a:r>
              <a:rPr lang="en-GB" sz="2400" b="1" i="1" dirty="0" smtClean="0"/>
              <a:t>Select</a:t>
            </a:r>
            <a:r>
              <a:rPr lang="en-GB" sz="2400" i="1" dirty="0" smtClean="0"/>
              <a:t> </a:t>
            </a:r>
            <a:r>
              <a:rPr lang="en-GB" sz="2400" i="1" dirty="0"/>
              <a:t>and list the ideas that have merit or value.</a:t>
            </a:r>
          </a:p>
        </p:txBody>
      </p:sp>
      <p:pic>
        <p:nvPicPr>
          <p:cNvPr id="4098" name="Picture 2" descr="The Big Idea podcast logo"/>
          <p:cNvPicPr>
            <a:picLocks noChangeAspect="1" noChangeArrowheads="1"/>
          </p:cNvPicPr>
          <p:nvPr/>
        </p:nvPicPr>
        <p:blipFill rotWithShape="1">
          <a:blip r:embed="rId2">
            <a:extLst>
              <a:ext uri="{28A0092B-C50C-407E-A947-70E740481C1C}">
                <a14:useLocalDpi xmlns:a14="http://schemas.microsoft.com/office/drawing/2010/main" val="0"/>
              </a:ext>
            </a:extLst>
          </a:blip>
          <a:srcRect l="25257" r="25394"/>
          <a:stretch/>
        </p:blipFill>
        <p:spPr bwMode="auto">
          <a:xfrm>
            <a:off x="-1" y="3164231"/>
            <a:ext cx="4101411" cy="369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thought shower </a:t>
            </a:r>
            <a:r>
              <a:rPr lang="en-GB" i="1" dirty="0" smtClean="0">
                <a:solidFill>
                  <a:srgbClr val="FFFFFF"/>
                </a:solidFill>
              </a:rPr>
              <a:t>advantages</a:t>
            </a:r>
            <a:endParaRPr lang="en-GB" i="1"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Creating and generating ideas this way has its Advantages:</a:t>
            </a:r>
          </a:p>
          <a:p>
            <a:pPr lvl="1">
              <a:buFont typeface="Arial" panose="020B0604020202020204" pitchFamily="34" charset="0"/>
              <a:buChar char="•"/>
            </a:pPr>
            <a:r>
              <a:rPr lang="en-GB" sz="2400" i="1" dirty="0" smtClean="0"/>
              <a:t>Helps </a:t>
            </a:r>
            <a:r>
              <a:rPr lang="en-GB" sz="2400" i="1" dirty="0"/>
              <a:t>members think and express themselves.</a:t>
            </a:r>
          </a:p>
          <a:p>
            <a:pPr lvl="1">
              <a:buFont typeface="Arial" panose="020B0604020202020204" pitchFamily="34" charset="0"/>
              <a:buChar char="•"/>
            </a:pPr>
            <a:r>
              <a:rPr lang="en-GB" sz="2400" i="1" dirty="0" smtClean="0"/>
              <a:t>Other </a:t>
            </a:r>
            <a:r>
              <a:rPr lang="en-GB" sz="2400" i="1" dirty="0"/>
              <a:t>peoples ideas can encourage a chain reaction thinking.</a:t>
            </a:r>
          </a:p>
          <a:p>
            <a:pPr lvl="1">
              <a:buFont typeface="Arial" panose="020B0604020202020204" pitchFamily="34" charset="0"/>
              <a:buChar char="•"/>
            </a:pPr>
            <a:r>
              <a:rPr lang="en-GB" sz="2400" i="1" dirty="0" smtClean="0"/>
              <a:t>A </a:t>
            </a:r>
            <a:r>
              <a:rPr lang="en-GB" sz="2400" i="1" dirty="0"/>
              <a:t>wealth of alternative suggestions can be found.</a:t>
            </a:r>
          </a:p>
          <a:p>
            <a:pPr lvl="1">
              <a:buFont typeface="Arial" panose="020B0604020202020204" pitchFamily="34" charset="0"/>
              <a:buChar char="•"/>
            </a:pPr>
            <a:r>
              <a:rPr lang="en-GB" sz="2400" i="1" dirty="0" smtClean="0"/>
              <a:t>Group </a:t>
            </a:r>
            <a:r>
              <a:rPr lang="en-GB" sz="2400" i="1" dirty="0"/>
              <a:t>members are encouraged to work and cooperate as a unit.</a:t>
            </a:r>
          </a:p>
        </p:txBody>
      </p:sp>
      <p:pic>
        <p:nvPicPr>
          <p:cNvPr id="5122" name="Picture 2" descr="Inspiration and great idea concept. light bulb with crumpled yellow paper on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0874"/>
            <a:ext cx="4101411" cy="273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1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thought shower </a:t>
            </a:r>
            <a:r>
              <a:rPr lang="en-GB" i="1" dirty="0" smtClean="0">
                <a:solidFill>
                  <a:srgbClr val="FFFFFF"/>
                </a:solidFill>
              </a:rPr>
              <a:t>disadvantages</a:t>
            </a:r>
            <a:endParaRPr lang="en-GB" i="1"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There can also be Disadvantages:</a:t>
            </a:r>
          </a:p>
          <a:p>
            <a:pPr lvl="1">
              <a:buFont typeface="Arial" panose="020B0604020202020204" pitchFamily="34" charset="0"/>
              <a:buChar char="•"/>
            </a:pPr>
            <a:r>
              <a:rPr lang="en-GB" sz="2400" i="1" dirty="0"/>
              <a:t>Chain reaction thinking can encourage different lines of thinking being </a:t>
            </a:r>
            <a:r>
              <a:rPr lang="en-GB" sz="2400" i="1" dirty="0" smtClean="0"/>
              <a:t>channelled </a:t>
            </a:r>
            <a:r>
              <a:rPr lang="en-GB" sz="2400" i="1" dirty="0"/>
              <a:t>into a limited number of ideas.</a:t>
            </a:r>
          </a:p>
          <a:p>
            <a:pPr lvl="1">
              <a:buFont typeface="Arial" panose="020B0604020202020204" pitchFamily="34" charset="0"/>
              <a:buChar char="•"/>
            </a:pPr>
            <a:r>
              <a:rPr lang="en-GB" sz="2400" i="1" dirty="0"/>
              <a:t>One person may suggest an idea that the others latch on to.</a:t>
            </a:r>
          </a:p>
          <a:p>
            <a:pPr lvl="1">
              <a:buFont typeface="Arial" panose="020B0604020202020204" pitchFamily="34" charset="0"/>
              <a:buChar char="•"/>
            </a:pPr>
            <a:r>
              <a:rPr lang="en-GB" sz="2400" i="1" dirty="0"/>
              <a:t>A wider range of ideas may not be explored because of this.</a:t>
            </a:r>
          </a:p>
          <a:p>
            <a:pPr lvl="1">
              <a:buFont typeface="Arial" panose="020B0604020202020204" pitchFamily="34" charset="0"/>
              <a:buChar char="•"/>
            </a:pPr>
            <a:r>
              <a:rPr lang="en-GB" sz="2400" i="1" dirty="0"/>
              <a:t>This does not mean that Thought Showering is a bad thing, although safeguards should be taken to avoid </a:t>
            </a:r>
            <a:r>
              <a:rPr lang="en-GB" sz="2400" i="1" dirty="0" smtClean="0"/>
              <a:t>channelling </a:t>
            </a:r>
            <a:r>
              <a:rPr lang="en-GB" sz="2400" i="1" dirty="0"/>
              <a:t>ideas into a limited line of thinking. There is a technique called </a:t>
            </a:r>
            <a:r>
              <a:rPr lang="en-GB" sz="2400" i="1" dirty="0" smtClean="0"/>
              <a:t>“Brainwriting” </a:t>
            </a:r>
            <a:r>
              <a:rPr lang="en-GB" sz="2400" i="1" dirty="0"/>
              <a:t>that begins to take such precautions.</a:t>
            </a:r>
          </a:p>
        </p:txBody>
      </p:sp>
      <p:pic>
        <p:nvPicPr>
          <p:cNvPr id="5122" name="Picture 2" descr="Inspiration and great idea concept. light bulb with crumpled yellow paper on blue background."/>
          <p:cNvPicPr>
            <a:picLocks noChangeAspect="1" noChangeArrowheads="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4120874"/>
            <a:ext cx="4101411" cy="273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5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task</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Brainstorming activity. </a:t>
            </a:r>
          </a:p>
          <a:p>
            <a:pPr marL="0" indent="0">
              <a:buNone/>
            </a:pPr>
            <a:endParaRPr lang="en-GB" sz="2400" i="1" dirty="0"/>
          </a:p>
          <a:p>
            <a:pPr marL="0" indent="0">
              <a:buNone/>
            </a:pPr>
            <a:r>
              <a:rPr lang="en-GB" sz="2400" i="1" dirty="0" smtClean="0"/>
              <a:t>In your jotter, write down the word “NATURE” in the middle of a blank page. </a:t>
            </a:r>
          </a:p>
          <a:p>
            <a:pPr marL="0" indent="0">
              <a:buNone/>
            </a:pPr>
            <a:endParaRPr lang="en-GB" sz="2400" i="1" dirty="0"/>
          </a:p>
          <a:p>
            <a:pPr marL="0" indent="0">
              <a:buNone/>
            </a:pPr>
            <a:r>
              <a:rPr lang="en-GB" sz="2400" i="1" dirty="0" smtClean="0"/>
              <a:t>Now, write down as many words or terms that pop into your head when you think of “nature.”</a:t>
            </a:r>
          </a:p>
          <a:p>
            <a:pPr marL="0" indent="0">
              <a:buNone/>
            </a:pPr>
            <a:endParaRPr lang="en-GB" sz="2400" i="1" dirty="0"/>
          </a:p>
          <a:p>
            <a:pPr marL="0" indent="0">
              <a:buNone/>
            </a:pPr>
            <a:r>
              <a:rPr lang="en-GB" sz="2400" i="1" dirty="0" smtClean="0"/>
              <a:t>From each word, create additional branches to show your train of thought.</a:t>
            </a:r>
          </a:p>
          <a:p>
            <a:pPr marL="0" indent="0">
              <a:buNone/>
            </a:pPr>
            <a:endParaRPr lang="en-GB" sz="2400" i="1" dirty="0"/>
          </a:p>
          <a:p>
            <a:pPr marL="0" indent="0">
              <a:buNone/>
            </a:pPr>
            <a:endParaRPr lang="en-GB" sz="2400" i="1" dirty="0"/>
          </a:p>
        </p:txBody>
      </p:sp>
      <p:pic>
        <p:nvPicPr>
          <p:cNvPr id="1026" name="Picture 2" descr="Close-Up Photography of Leaves With Drop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942"/>
            <a:ext cx="4101411" cy="307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8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245738" y="764704"/>
            <a:ext cx="8885287" cy="5328592"/>
            <a:chOff x="395536" y="1444134"/>
            <a:chExt cx="8292170" cy="4972894"/>
          </a:xfrm>
        </p:grpSpPr>
        <p:sp>
          <p:nvSpPr>
            <p:cNvPr id="7" name="TextBox 6"/>
            <p:cNvSpPr txBox="1"/>
            <p:nvPr/>
          </p:nvSpPr>
          <p:spPr>
            <a:xfrm>
              <a:off x="755576" y="2699628"/>
              <a:ext cx="930063" cy="369332"/>
            </a:xfrm>
            <a:prstGeom prst="rect">
              <a:avLst/>
            </a:prstGeom>
            <a:noFill/>
          </p:spPr>
          <p:txBody>
            <a:bodyPr wrap="none" rtlCol="0">
              <a:spAutoFit/>
            </a:bodyPr>
            <a:lstStyle/>
            <a:p>
              <a:r>
                <a:rPr lang="en-GB" dirty="0" smtClean="0"/>
                <a:t>puddles</a:t>
              </a:r>
              <a:endParaRPr lang="en-GB" dirty="0"/>
            </a:p>
          </p:txBody>
        </p:sp>
        <p:sp>
          <p:nvSpPr>
            <p:cNvPr id="8" name="TextBox 7"/>
            <p:cNvSpPr txBox="1"/>
            <p:nvPr/>
          </p:nvSpPr>
          <p:spPr>
            <a:xfrm>
              <a:off x="3275856" y="2348880"/>
              <a:ext cx="713144" cy="369332"/>
            </a:xfrm>
            <a:prstGeom prst="rect">
              <a:avLst/>
            </a:prstGeom>
            <a:noFill/>
          </p:spPr>
          <p:txBody>
            <a:bodyPr wrap="none" rtlCol="0">
              <a:spAutoFit/>
            </a:bodyPr>
            <a:lstStyle/>
            <a:p>
              <a:r>
                <a:rPr lang="en-GB" dirty="0" smtClean="0"/>
                <a:t>wood</a:t>
              </a:r>
              <a:endParaRPr lang="en-GB" dirty="0"/>
            </a:p>
          </p:txBody>
        </p:sp>
        <p:sp>
          <p:nvSpPr>
            <p:cNvPr id="9" name="TextBox 8"/>
            <p:cNvSpPr txBox="1"/>
            <p:nvPr/>
          </p:nvSpPr>
          <p:spPr>
            <a:xfrm>
              <a:off x="5004048" y="2132856"/>
              <a:ext cx="1187954" cy="369332"/>
            </a:xfrm>
            <a:prstGeom prst="rect">
              <a:avLst/>
            </a:prstGeom>
            <a:noFill/>
          </p:spPr>
          <p:txBody>
            <a:bodyPr wrap="none" rtlCol="0">
              <a:spAutoFit/>
            </a:bodyPr>
            <a:lstStyle/>
            <a:p>
              <a:r>
                <a:rPr lang="en-GB" dirty="0" smtClean="0"/>
                <a:t>vegetables</a:t>
              </a:r>
              <a:endParaRPr lang="en-GB" dirty="0"/>
            </a:p>
          </p:txBody>
        </p:sp>
        <p:sp>
          <p:nvSpPr>
            <p:cNvPr id="10" name="TextBox 9"/>
            <p:cNvSpPr txBox="1"/>
            <p:nvPr/>
          </p:nvSpPr>
          <p:spPr>
            <a:xfrm>
              <a:off x="6732240" y="2132856"/>
              <a:ext cx="678391" cy="369332"/>
            </a:xfrm>
            <a:prstGeom prst="rect">
              <a:avLst/>
            </a:prstGeom>
            <a:noFill/>
          </p:spPr>
          <p:txBody>
            <a:bodyPr wrap="none" rtlCol="0">
              <a:spAutoFit/>
            </a:bodyPr>
            <a:lstStyle/>
            <a:p>
              <a:r>
                <a:rPr lang="en-GB" dirty="0" smtClean="0"/>
                <a:t>twigs</a:t>
              </a:r>
              <a:endParaRPr lang="en-GB" dirty="0"/>
            </a:p>
          </p:txBody>
        </p:sp>
        <p:sp>
          <p:nvSpPr>
            <p:cNvPr id="11" name="TextBox 10"/>
            <p:cNvSpPr txBox="1"/>
            <p:nvPr/>
          </p:nvSpPr>
          <p:spPr>
            <a:xfrm>
              <a:off x="5838167" y="5525380"/>
              <a:ext cx="671979" cy="369332"/>
            </a:xfrm>
            <a:prstGeom prst="rect">
              <a:avLst/>
            </a:prstGeom>
            <a:noFill/>
          </p:spPr>
          <p:txBody>
            <a:bodyPr wrap="none" rtlCol="0">
              <a:spAutoFit/>
            </a:bodyPr>
            <a:lstStyle/>
            <a:p>
              <a:r>
                <a:rPr lang="en-GB" dirty="0" smtClean="0"/>
                <a:t>pond</a:t>
              </a:r>
              <a:endParaRPr lang="en-GB" dirty="0"/>
            </a:p>
          </p:txBody>
        </p:sp>
        <p:sp>
          <p:nvSpPr>
            <p:cNvPr id="12" name="TextBox 11"/>
            <p:cNvSpPr txBox="1"/>
            <p:nvPr/>
          </p:nvSpPr>
          <p:spPr>
            <a:xfrm>
              <a:off x="6444208" y="3140968"/>
              <a:ext cx="793294" cy="369332"/>
            </a:xfrm>
            <a:prstGeom prst="rect">
              <a:avLst/>
            </a:prstGeom>
            <a:noFill/>
          </p:spPr>
          <p:txBody>
            <a:bodyPr wrap="none" rtlCol="0">
              <a:spAutoFit/>
            </a:bodyPr>
            <a:lstStyle/>
            <a:p>
              <a:r>
                <a:rPr lang="en-GB" dirty="0" smtClean="0"/>
                <a:t>yellow</a:t>
              </a:r>
              <a:endParaRPr lang="en-GB" dirty="0"/>
            </a:p>
          </p:txBody>
        </p:sp>
        <p:sp>
          <p:nvSpPr>
            <p:cNvPr id="13" name="TextBox 12"/>
            <p:cNvSpPr txBox="1"/>
            <p:nvPr/>
          </p:nvSpPr>
          <p:spPr>
            <a:xfrm>
              <a:off x="6822229" y="4261738"/>
              <a:ext cx="1062139" cy="369332"/>
            </a:xfrm>
            <a:prstGeom prst="rect">
              <a:avLst/>
            </a:prstGeom>
            <a:noFill/>
          </p:spPr>
          <p:txBody>
            <a:bodyPr wrap="square" rtlCol="0">
              <a:spAutoFit/>
            </a:bodyPr>
            <a:lstStyle/>
            <a:p>
              <a:r>
                <a:rPr lang="en-GB" dirty="0" smtClean="0"/>
                <a:t>sunshine</a:t>
              </a:r>
              <a:endParaRPr lang="en-GB" dirty="0"/>
            </a:p>
          </p:txBody>
        </p:sp>
        <p:sp>
          <p:nvSpPr>
            <p:cNvPr id="14" name="TextBox 13"/>
            <p:cNvSpPr txBox="1"/>
            <p:nvPr/>
          </p:nvSpPr>
          <p:spPr>
            <a:xfrm>
              <a:off x="5820043" y="5085184"/>
              <a:ext cx="1020812" cy="369332"/>
            </a:xfrm>
            <a:prstGeom prst="rect">
              <a:avLst/>
            </a:prstGeom>
            <a:noFill/>
          </p:spPr>
          <p:txBody>
            <a:bodyPr wrap="square" rtlCol="0">
              <a:spAutoFit/>
            </a:bodyPr>
            <a:lstStyle/>
            <a:p>
              <a:r>
                <a:rPr lang="en-GB" dirty="0" smtClean="0"/>
                <a:t>logs</a:t>
              </a:r>
              <a:endParaRPr lang="en-GB" dirty="0"/>
            </a:p>
          </p:txBody>
        </p:sp>
        <p:sp>
          <p:nvSpPr>
            <p:cNvPr id="15" name="TextBox 14"/>
            <p:cNvSpPr txBox="1"/>
            <p:nvPr/>
          </p:nvSpPr>
          <p:spPr>
            <a:xfrm>
              <a:off x="7237502" y="5661248"/>
              <a:ext cx="873444" cy="369332"/>
            </a:xfrm>
            <a:prstGeom prst="rect">
              <a:avLst/>
            </a:prstGeom>
            <a:noFill/>
          </p:spPr>
          <p:txBody>
            <a:bodyPr wrap="none" rtlCol="0">
              <a:spAutoFit/>
            </a:bodyPr>
            <a:lstStyle/>
            <a:p>
              <a:r>
                <a:rPr lang="en-GB" dirty="0" smtClean="0"/>
                <a:t>flowers</a:t>
              </a:r>
              <a:endParaRPr lang="en-GB" dirty="0"/>
            </a:p>
          </p:txBody>
        </p:sp>
        <p:sp>
          <p:nvSpPr>
            <p:cNvPr id="16" name="TextBox 15"/>
            <p:cNvSpPr txBox="1"/>
            <p:nvPr/>
          </p:nvSpPr>
          <p:spPr>
            <a:xfrm>
              <a:off x="7452320" y="3861048"/>
              <a:ext cx="1153521" cy="369332"/>
            </a:xfrm>
            <a:prstGeom prst="rect">
              <a:avLst/>
            </a:prstGeom>
            <a:noFill/>
          </p:spPr>
          <p:txBody>
            <a:bodyPr wrap="none" rtlCol="0">
              <a:spAutoFit/>
            </a:bodyPr>
            <a:lstStyle/>
            <a:p>
              <a:r>
                <a:rPr lang="en-GB" dirty="0" smtClean="0"/>
                <a:t>butterflies</a:t>
              </a:r>
              <a:endParaRPr lang="en-GB" dirty="0"/>
            </a:p>
          </p:txBody>
        </p:sp>
        <p:sp>
          <p:nvSpPr>
            <p:cNvPr id="17" name="TextBox 16"/>
            <p:cNvSpPr txBox="1"/>
            <p:nvPr/>
          </p:nvSpPr>
          <p:spPr>
            <a:xfrm>
              <a:off x="1220607" y="2132856"/>
              <a:ext cx="659219" cy="369332"/>
            </a:xfrm>
            <a:prstGeom prst="rect">
              <a:avLst/>
            </a:prstGeom>
            <a:noFill/>
          </p:spPr>
          <p:txBody>
            <a:bodyPr wrap="none" rtlCol="0">
              <a:spAutoFit/>
            </a:bodyPr>
            <a:lstStyle/>
            <a:p>
              <a:r>
                <a:rPr lang="en-GB" dirty="0" smtClean="0"/>
                <a:t>grass</a:t>
              </a:r>
              <a:endParaRPr lang="en-GB" dirty="0"/>
            </a:p>
          </p:txBody>
        </p:sp>
        <p:sp>
          <p:nvSpPr>
            <p:cNvPr id="18" name="TextBox 17"/>
            <p:cNvSpPr txBox="1"/>
            <p:nvPr/>
          </p:nvSpPr>
          <p:spPr>
            <a:xfrm>
              <a:off x="2411760" y="1628800"/>
              <a:ext cx="922047" cy="369332"/>
            </a:xfrm>
            <a:prstGeom prst="rect">
              <a:avLst/>
            </a:prstGeom>
            <a:noFill/>
          </p:spPr>
          <p:txBody>
            <a:bodyPr wrap="none" rtlCol="0">
              <a:spAutoFit/>
            </a:bodyPr>
            <a:lstStyle/>
            <a:p>
              <a:r>
                <a:rPr lang="en-GB" dirty="0" smtClean="0"/>
                <a:t>autumn</a:t>
              </a:r>
              <a:endParaRPr lang="en-GB" dirty="0"/>
            </a:p>
          </p:txBody>
        </p:sp>
        <p:sp>
          <p:nvSpPr>
            <p:cNvPr id="19" name="TextBox 18"/>
            <p:cNvSpPr txBox="1"/>
            <p:nvPr/>
          </p:nvSpPr>
          <p:spPr>
            <a:xfrm>
              <a:off x="3923928" y="1998132"/>
              <a:ext cx="766877" cy="369332"/>
            </a:xfrm>
            <a:prstGeom prst="rect">
              <a:avLst/>
            </a:prstGeom>
            <a:noFill/>
          </p:spPr>
          <p:txBody>
            <a:bodyPr wrap="none" rtlCol="0">
              <a:spAutoFit/>
            </a:bodyPr>
            <a:lstStyle/>
            <a:p>
              <a:r>
                <a:rPr lang="en-GB" dirty="0" smtClean="0"/>
                <a:t>leaves</a:t>
              </a:r>
              <a:endParaRPr lang="en-GB" dirty="0"/>
            </a:p>
          </p:txBody>
        </p:sp>
        <p:sp>
          <p:nvSpPr>
            <p:cNvPr id="20" name="TextBox 19"/>
            <p:cNvSpPr txBox="1"/>
            <p:nvPr/>
          </p:nvSpPr>
          <p:spPr>
            <a:xfrm>
              <a:off x="755576" y="3635732"/>
              <a:ext cx="907621" cy="369332"/>
            </a:xfrm>
            <a:prstGeom prst="rect">
              <a:avLst/>
            </a:prstGeom>
            <a:noFill/>
          </p:spPr>
          <p:txBody>
            <a:bodyPr wrap="none" rtlCol="0">
              <a:spAutoFit/>
            </a:bodyPr>
            <a:lstStyle/>
            <a:p>
              <a:r>
                <a:rPr lang="en-GB" dirty="0" smtClean="0"/>
                <a:t>animals</a:t>
              </a:r>
              <a:endParaRPr lang="en-GB" dirty="0"/>
            </a:p>
          </p:txBody>
        </p:sp>
        <p:sp>
          <p:nvSpPr>
            <p:cNvPr id="21" name="TextBox 20"/>
            <p:cNvSpPr txBox="1"/>
            <p:nvPr/>
          </p:nvSpPr>
          <p:spPr>
            <a:xfrm>
              <a:off x="971600" y="4446404"/>
              <a:ext cx="725711" cy="369332"/>
            </a:xfrm>
            <a:prstGeom prst="rect">
              <a:avLst/>
            </a:prstGeom>
            <a:noFill/>
          </p:spPr>
          <p:txBody>
            <a:bodyPr wrap="none" rtlCol="0">
              <a:spAutoFit/>
            </a:bodyPr>
            <a:lstStyle/>
            <a:p>
              <a:r>
                <a:rPr lang="en-GB" dirty="0" smtClean="0"/>
                <a:t>water</a:t>
              </a:r>
              <a:endParaRPr lang="en-GB" dirty="0"/>
            </a:p>
          </p:txBody>
        </p:sp>
        <p:sp>
          <p:nvSpPr>
            <p:cNvPr id="22" name="TextBox 21"/>
            <p:cNvSpPr txBox="1"/>
            <p:nvPr/>
          </p:nvSpPr>
          <p:spPr>
            <a:xfrm>
              <a:off x="1709505" y="4631070"/>
              <a:ext cx="612668" cy="369332"/>
            </a:xfrm>
            <a:prstGeom prst="rect">
              <a:avLst/>
            </a:prstGeom>
            <a:noFill/>
          </p:spPr>
          <p:txBody>
            <a:bodyPr wrap="none" rtlCol="0">
              <a:spAutoFit/>
            </a:bodyPr>
            <a:lstStyle/>
            <a:p>
              <a:r>
                <a:rPr lang="en-GB" dirty="0" smtClean="0"/>
                <a:t>mud</a:t>
              </a:r>
              <a:endParaRPr lang="en-GB" dirty="0"/>
            </a:p>
          </p:txBody>
        </p:sp>
        <p:sp>
          <p:nvSpPr>
            <p:cNvPr id="23" name="TextBox 22"/>
            <p:cNvSpPr txBox="1"/>
            <p:nvPr/>
          </p:nvSpPr>
          <p:spPr>
            <a:xfrm>
              <a:off x="1550216" y="5269850"/>
              <a:ext cx="1161857" cy="369332"/>
            </a:xfrm>
            <a:prstGeom prst="rect">
              <a:avLst/>
            </a:prstGeom>
            <a:noFill/>
          </p:spPr>
          <p:txBody>
            <a:bodyPr wrap="none" rtlCol="0">
              <a:spAutoFit/>
            </a:bodyPr>
            <a:lstStyle/>
            <a:p>
              <a:r>
                <a:rPr lang="en-GB" dirty="0" smtClean="0"/>
                <a:t>toadstools</a:t>
              </a:r>
              <a:endParaRPr lang="en-GB" dirty="0"/>
            </a:p>
          </p:txBody>
        </p:sp>
        <p:sp>
          <p:nvSpPr>
            <p:cNvPr id="24" name="TextBox 23"/>
            <p:cNvSpPr txBox="1"/>
            <p:nvPr/>
          </p:nvSpPr>
          <p:spPr>
            <a:xfrm>
              <a:off x="971600" y="4941168"/>
              <a:ext cx="1296637" cy="369332"/>
            </a:xfrm>
            <a:prstGeom prst="rect">
              <a:avLst/>
            </a:prstGeom>
            <a:noFill/>
          </p:spPr>
          <p:txBody>
            <a:bodyPr wrap="none" rtlCol="0">
              <a:spAutoFit/>
            </a:bodyPr>
            <a:lstStyle/>
            <a:p>
              <a:r>
                <a:rPr lang="en-GB" dirty="0" smtClean="0"/>
                <a:t>mushrooms</a:t>
              </a:r>
              <a:endParaRPr lang="en-GB" dirty="0"/>
            </a:p>
          </p:txBody>
        </p:sp>
        <p:sp>
          <p:nvSpPr>
            <p:cNvPr id="25" name="TextBox 24"/>
            <p:cNvSpPr txBox="1"/>
            <p:nvPr/>
          </p:nvSpPr>
          <p:spPr>
            <a:xfrm>
              <a:off x="561259" y="3861048"/>
              <a:ext cx="659348" cy="369332"/>
            </a:xfrm>
            <a:prstGeom prst="rect">
              <a:avLst/>
            </a:prstGeom>
            <a:noFill/>
          </p:spPr>
          <p:txBody>
            <a:bodyPr wrap="none" rtlCol="0">
              <a:spAutoFit/>
            </a:bodyPr>
            <a:lstStyle/>
            <a:p>
              <a:r>
                <a:rPr lang="en-GB" dirty="0" smtClean="0"/>
                <a:t>trees</a:t>
              </a:r>
              <a:endParaRPr lang="en-GB" dirty="0"/>
            </a:p>
          </p:txBody>
        </p:sp>
        <p:sp>
          <p:nvSpPr>
            <p:cNvPr id="26" name="TextBox 25"/>
            <p:cNvSpPr txBox="1"/>
            <p:nvPr/>
          </p:nvSpPr>
          <p:spPr>
            <a:xfrm>
              <a:off x="2287983" y="5639182"/>
              <a:ext cx="720080" cy="369332"/>
            </a:xfrm>
            <a:prstGeom prst="rect">
              <a:avLst/>
            </a:prstGeom>
            <a:noFill/>
          </p:spPr>
          <p:txBody>
            <a:bodyPr wrap="square" rtlCol="0">
              <a:spAutoFit/>
            </a:bodyPr>
            <a:lstStyle/>
            <a:p>
              <a:r>
                <a:rPr lang="en-GB" dirty="0" smtClean="0"/>
                <a:t>bugs</a:t>
              </a:r>
              <a:endParaRPr lang="en-GB" dirty="0"/>
            </a:p>
          </p:txBody>
        </p:sp>
        <p:sp>
          <p:nvSpPr>
            <p:cNvPr id="27" name="TextBox 26"/>
            <p:cNvSpPr txBox="1"/>
            <p:nvPr/>
          </p:nvSpPr>
          <p:spPr>
            <a:xfrm>
              <a:off x="3635896" y="6030580"/>
              <a:ext cx="1054909" cy="369332"/>
            </a:xfrm>
            <a:prstGeom prst="rect">
              <a:avLst/>
            </a:prstGeom>
            <a:noFill/>
          </p:spPr>
          <p:txBody>
            <a:bodyPr wrap="square" rtlCol="0">
              <a:spAutoFit/>
            </a:bodyPr>
            <a:lstStyle/>
            <a:p>
              <a:r>
                <a:rPr lang="en-GB" dirty="0" smtClean="0"/>
                <a:t>waterfall</a:t>
              </a:r>
              <a:endParaRPr lang="en-GB" dirty="0"/>
            </a:p>
          </p:txBody>
        </p:sp>
        <p:sp>
          <p:nvSpPr>
            <p:cNvPr id="28" name="TextBox 27"/>
            <p:cNvSpPr txBox="1"/>
            <p:nvPr/>
          </p:nvSpPr>
          <p:spPr>
            <a:xfrm>
              <a:off x="4860032" y="5836622"/>
              <a:ext cx="1674165" cy="369332"/>
            </a:xfrm>
            <a:prstGeom prst="rect">
              <a:avLst/>
            </a:prstGeom>
            <a:noFill/>
          </p:spPr>
          <p:txBody>
            <a:bodyPr wrap="square" rtlCol="0">
              <a:spAutoFit/>
            </a:bodyPr>
            <a:lstStyle/>
            <a:p>
              <a:r>
                <a:rPr lang="en-GB" dirty="0"/>
                <a:t>b</a:t>
              </a:r>
              <a:r>
                <a:rPr lang="en-GB" dirty="0" smtClean="0"/>
                <a:t>umble bee</a:t>
              </a:r>
              <a:endParaRPr lang="en-GB" dirty="0"/>
            </a:p>
          </p:txBody>
        </p:sp>
        <p:sp>
          <p:nvSpPr>
            <p:cNvPr id="29" name="TextBox 28"/>
            <p:cNvSpPr txBox="1"/>
            <p:nvPr/>
          </p:nvSpPr>
          <p:spPr>
            <a:xfrm>
              <a:off x="1619918" y="3140968"/>
              <a:ext cx="791842" cy="369332"/>
            </a:xfrm>
            <a:prstGeom prst="rect">
              <a:avLst/>
            </a:prstGeom>
            <a:noFill/>
          </p:spPr>
          <p:txBody>
            <a:bodyPr wrap="square" rtlCol="0">
              <a:spAutoFit/>
            </a:bodyPr>
            <a:lstStyle/>
            <a:p>
              <a:r>
                <a:rPr lang="en-GB" dirty="0" smtClean="0"/>
                <a:t>brown</a:t>
              </a:r>
              <a:endParaRPr lang="en-GB" dirty="0"/>
            </a:p>
          </p:txBody>
        </p:sp>
        <p:sp>
          <p:nvSpPr>
            <p:cNvPr id="30" name="TextBox 29"/>
            <p:cNvSpPr txBox="1"/>
            <p:nvPr/>
          </p:nvSpPr>
          <p:spPr>
            <a:xfrm>
              <a:off x="4860032" y="1628800"/>
              <a:ext cx="960011" cy="369332"/>
            </a:xfrm>
            <a:prstGeom prst="rect">
              <a:avLst/>
            </a:prstGeom>
            <a:noFill/>
          </p:spPr>
          <p:txBody>
            <a:bodyPr wrap="square" rtlCol="0">
              <a:spAutoFit/>
            </a:bodyPr>
            <a:lstStyle/>
            <a:p>
              <a:r>
                <a:rPr lang="en-GB" dirty="0" smtClean="0"/>
                <a:t>natural</a:t>
              </a:r>
              <a:endParaRPr lang="en-GB" dirty="0"/>
            </a:p>
          </p:txBody>
        </p:sp>
        <p:sp>
          <p:nvSpPr>
            <p:cNvPr id="31" name="TextBox 30"/>
            <p:cNvSpPr txBox="1"/>
            <p:nvPr/>
          </p:nvSpPr>
          <p:spPr>
            <a:xfrm>
              <a:off x="3419872" y="1813466"/>
              <a:ext cx="887494" cy="369332"/>
            </a:xfrm>
            <a:prstGeom prst="rect">
              <a:avLst/>
            </a:prstGeom>
            <a:noFill/>
          </p:spPr>
          <p:txBody>
            <a:bodyPr wrap="square" rtlCol="0">
              <a:spAutoFit/>
            </a:bodyPr>
            <a:lstStyle/>
            <a:p>
              <a:r>
                <a:rPr lang="en-GB" dirty="0" smtClean="0"/>
                <a:t>organic</a:t>
              </a:r>
              <a:endParaRPr lang="en-GB" dirty="0"/>
            </a:p>
          </p:txBody>
        </p:sp>
        <p:sp>
          <p:nvSpPr>
            <p:cNvPr id="32" name="TextBox 31"/>
            <p:cNvSpPr txBox="1"/>
            <p:nvPr/>
          </p:nvSpPr>
          <p:spPr>
            <a:xfrm>
              <a:off x="2411760" y="1948190"/>
              <a:ext cx="828429" cy="369332"/>
            </a:xfrm>
            <a:prstGeom prst="rect">
              <a:avLst/>
            </a:prstGeom>
            <a:noFill/>
          </p:spPr>
          <p:txBody>
            <a:bodyPr wrap="square" rtlCol="0">
              <a:spAutoFit/>
            </a:bodyPr>
            <a:lstStyle/>
            <a:p>
              <a:r>
                <a:rPr lang="en-GB" dirty="0" smtClean="0"/>
                <a:t>park</a:t>
              </a:r>
              <a:endParaRPr lang="en-GB" dirty="0"/>
            </a:p>
          </p:txBody>
        </p:sp>
        <p:sp>
          <p:nvSpPr>
            <p:cNvPr id="33" name="TextBox 32"/>
            <p:cNvSpPr txBox="1"/>
            <p:nvPr/>
          </p:nvSpPr>
          <p:spPr>
            <a:xfrm>
              <a:off x="6330449" y="1628800"/>
              <a:ext cx="1193879" cy="369332"/>
            </a:xfrm>
            <a:prstGeom prst="rect">
              <a:avLst/>
            </a:prstGeom>
            <a:noFill/>
          </p:spPr>
          <p:txBody>
            <a:bodyPr wrap="square" rtlCol="0">
              <a:spAutoFit/>
            </a:bodyPr>
            <a:lstStyle/>
            <a:p>
              <a:r>
                <a:rPr lang="en-GB" dirty="0" smtClean="0"/>
                <a:t>green</a:t>
              </a:r>
              <a:endParaRPr lang="en-GB" dirty="0"/>
            </a:p>
          </p:txBody>
        </p:sp>
        <p:sp>
          <p:nvSpPr>
            <p:cNvPr id="34" name="TextBox 33"/>
            <p:cNvSpPr txBox="1"/>
            <p:nvPr/>
          </p:nvSpPr>
          <p:spPr>
            <a:xfrm>
              <a:off x="6732240" y="2718212"/>
              <a:ext cx="1656184" cy="369332"/>
            </a:xfrm>
            <a:prstGeom prst="rect">
              <a:avLst/>
            </a:prstGeom>
            <a:noFill/>
          </p:spPr>
          <p:txBody>
            <a:bodyPr wrap="square" rtlCol="0">
              <a:spAutoFit/>
            </a:bodyPr>
            <a:lstStyle/>
            <a:p>
              <a:r>
                <a:rPr lang="en-GB" dirty="0" smtClean="0"/>
                <a:t>picnic</a:t>
              </a:r>
              <a:endParaRPr lang="en-GB" dirty="0"/>
            </a:p>
          </p:txBody>
        </p:sp>
        <p:sp>
          <p:nvSpPr>
            <p:cNvPr id="35" name="TextBox 34"/>
            <p:cNvSpPr txBox="1"/>
            <p:nvPr/>
          </p:nvSpPr>
          <p:spPr>
            <a:xfrm>
              <a:off x="395536" y="3275692"/>
              <a:ext cx="866911" cy="369332"/>
            </a:xfrm>
            <a:prstGeom prst="rect">
              <a:avLst/>
            </a:prstGeom>
            <a:noFill/>
          </p:spPr>
          <p:txBody>
            <a:bodyPr wrap="square" rtlCol="0">
              <a:spAutoFit/>
            </a:bodyPr>
            <a:lstStyle/>
            <a:p>
              <a:r>
                <a:rPr lang="en-GB" dirty="0" smtClean="0"/>
                <a:t>stream</a:t>
              </a:r>
              <a:endParaRPr lang="en-GB" dirty="0"/>
            </a:p>
          </p:txBody>
        </p:sp>
        <p:sp>
          <p:nvSpPr>
            <p:cNvPr id="36" name="TextBox 35"/>
            <p:cNvSpPr txBox="1"/>
            <p:nvPr/>
          </p:nvSpPr>
          <p:spPr>
            <a:xfrm>
              <a:off x="6840855" y="3694966"/>
              <a:ext cx="1115521" cy="369332"/>
            </a:xfrm>
            <a:prstGeom prst="rect">
              <a:avLst/>
            </a:prstGeom>
            <a:noFill/>
          </p:spPr>
          <p:txBody>
            <a:bodyPr wrap="square" rtlCol="0">
              <a:spAutoFit/>
            </a:bodyPr>
            <a:lstStyle/>
            <a:p>
              <a:r>
                <a:rPr lang="en-GB" dirty="0" smtClean="0"/>
                <a:t>buzz</a:t>
              </a:r>
              <a:endParaRPr lang="en-GB" dirty="0"/>
            </a:p>
          </p:txBody>
        </p:sp>
        <p:sp>
          <p:nvSpPr>
            <p:cNvPr id="37" name="TextBox 36"/>
            <p:cNvSpPr txBox="1"/>
            <p:nvPr/>
          </p:nvSpPr>
          <p:spPr>
            <a:xfrm>
              <a:off x="2275160" y="2564904"/>
              <a:ext cx="1000696" cy="369332"/>
            </a:xfrm>
            <a:prstGeom prst="rect">
              <a:avLst/>
            </a:prstGeom>
            <a:noFill/>
          </p:spPr>
          <p:txBody>
            <a:bodyPr wrap="square" rtlCol="0">
              <a:spAutoFit/>
            </a:bodyPr>
            <a:lstStyle/>
            <a:p>
              <a:r>
                <a:rPr lang="en-GB" dirty="0" smtClean="0"/>
                <a:t>orange</a:t>
              </a:r>
              <a:endParaRPr lang="en-GB" dirty="0"/>
            </a:p>
          </p:txBody>
        </p:sp>
        <p:sp>
          <p:nvSpPr>
            <p:cNvPr id="38" name="TextBox 37"/>
            <p:cNvSpPr txBox="1"/>
            <p:nvPr/>
          </p:nvSpPr>
          <p:spPr>
            <a:xfrm>
              <a:off x="755576" y="4156631"/>
              <a:ext cx="864096" cy="369332"/>
            </a:xfrm>
            <a:prstGeom prst="rect">
              <a:avLst/>
            </a:prstGeom>
            <a:noFill/>
          </p:spPr>
          <p:txBody>
            <a:bodyPr wrap="square" rtlCol="0">
              <a:spAutoFit/>
            </a:bodyPr>
            <a:lstStyle/>
            <a:p>
              <a:r>
                <a:rPr lang="en-GB" dirty="0" smtClean="0"/>
                <a:t>windy</a:t>
              </a:r>
              <a:endParaRPr lang="en-GB" dirty="0"/>
            </a:p>
          </p:txBody>
        </p:sp>
        <p:sp>
          <p:nvSpPr>
            <p:cNvPr id="39" name="TextBox 38"/>
            <p:cNvSpPr txBox="1"/>
            <p:nvPr/>
          </p:nvSpPr>
          <p:spPr>
            <a:xfrm>
              <a:off x="4187618" y="1444134"/>
              <a:ext cx="1251150" cy="369332"/>
            </a:xfrm>
            <a:prstGeom prst="rect">
              <a:avLst/>
            </a:prstGeom>
            <a:noFill/>
          </p:spPr>
          <p:txBody>
            <a:bodyPr wrap="square" rtlCol="0">
              <a:spAutoFit/>
            </a:bodyPr>
            <a:lstStyle/>
            <a:p>
              <a:r>
                <a:rPr lang="en-GB" dirty="0" smtClean="0"/>
                <a:t>warm</a:t>
              </a:r>
              <a:endParaRPr lang="en-GB" dirty="0"/>
            </a:p>
          </p:txBody>
        </p:sp>
        <p:sp>
          <p:nvSpPr>
            <p:cNvPr id="40" name="TextBox 39"/>
            <p:cNvSpPr txBox="1"/>
            <p:nvPr/>
          </p:nvSpPr>
          <p:spPr>
            <a:xfrm>
              <a:off x="7674224" y="3272210"/>
              <a:ext cx="1013482" cy="369332"/>
            </a:xfrm>
            <a:prstGeom prst="rect">
              <a:avLst/>
            </a:prstGeom>
            <a:noFill/>
          </p:spPr>
          <p:txBody>
            <a:bodyPr wrap="square" rtlCol="0">
              <a:spAutoFit/>
            </a:bodyPr>
            <a:lstStyle/>
            <a:p>
              <a:r>
                <a:rPr lang="en-GB" dirty="0" smtClean="0"/>
                <a:t>cold</a:t>
              </a:r>
              <a:endParaRPr lang="en-GB" dirty="0"/>
            </a:p>
          </p:txBody>
        </p:sp>
        <p:sp>
          <p:nvSpPr>
            <p:cNvPr id="41" name="TextBox 40"/>
            <p:cNvSpPr txBox="1"/>
            <p:nvPr/>
          </p:nvSpPr>
          <p:spPr>
            <a:xfrm>
              <a:off x="7353298" y="5085184"/>
              <a:ext cx="1035126" cy="369332"/>
            </a:xfrm>
            <a:prstGeom prst="rect">
              <a:avLst/>
            </a:prstGeom>
            <a:noFill/>
          </p:spPr>
          <p:txBody>
            <a:bodyPr wrap="square" rtlCol="0">
              <a:spAutoFit/>
            </a:bodyPr>
            <a:lstStyle/>
            <a:p>
              <a:r>
                <a:rPr lang="en-GB" dirty="0" smtClean="0"/>
                <a:t>breeze</a:t>
              </a:r>
              <a:endParaRPr lang="en-GB" dirty="0"/>
            </a:p>
          </p:txBody>
        </p:sp>
        <p:sp>
          <p:nvSpPr>
            <p:cNvPr id="42" name="TextBox 41"/>
            <p:cNvSpPr txBox="1"/>
            <p:nvPr/>
          </p:nvSpPr>
          <p:spPr>
            <a:xfrm>
              <a:off x="4196627" y="5677496"/>
              <a:ext cx="1021619" cy="369332"/>
            </a:xfrm>
            <a:prstGeom prst="rect">
              <a:avLst/>
            </a:prstGeom>
            <a:noFill/>
          </p:spPr>
          <p:txBody>
            <a:bodyPr wrap="square" rtlCol="0">
              <a:spAutoFit/>
            </a:bodyPr>
            <a:lstStyle/>
            <a:p>
              <a:r>
                <a:rPr lang="en-GB" dirty="0" smtClean="0"/>
                <a:t>rocks</a:t>
              </a:r>
              <a:endParaRPr lang="en-GB" dirty="0"/>
            </a:p>
          </p:txBody>
        </p:sp>
        <p:sp>
          <p:nvSpPr>
            <p:cNvPr id="43" name="TextBox 42"/>
            <p:cNvSpPr txBox="1"/>
            <p:nvPr/>
          </p:nvSpPr>
          <p:spPr>
            <a:xfrm>
              <a:off x="3276765" y="5672880"/>
              <a:ext cx="647998" cy="369332"/>
            </a:xfrm>
            <a:prstGeom prst="rect">
              <a:avLst/>
            </a:prstGeom>
            <a:noFill/>
          </p:spPr>
          <p:txBody>
            <a:bodyPr wrap="none" rtlCol="0">
              <a:spAutoFit/>
            </a:bodyPr>
            <a:lstStyle/>
            <a:p>
              <a:r>
                <a:rPr lang="en-GB" dirty="0" smtClean="0"/>
                <a:t>birds</a:t>
              </a:r>
              <a:endParaRPr lang="en-GB" dirty="0"/>
            </a:p>
          </p:txBody>
        </p:sp>
        <p:sp>
          <p:nvSpPr>
            <p:cNvPr id="44" name="TextBox 43"/>
            <p:cNvSpPr txBox="1"/>
            <p:nvPr/>
          </p:nvSpPr>
          <p:spPr>
            <a:xfrm>
              <a:off x="2631492" y="6047696"/>
              <a:ext cx="1004404" cy="369332"/>
            </a:xfrm>
            <a:prstGeom prst="rect">
              <a:avLst/>
            </a:prstGeom>
            <a:noFill/>
          </p:spPr>
          <p:txBody>
            <a:bodyPr wrap="square" rtlCol="0">
              <a:spAutoFit/>
            </a:bodyPr>
            <a:lstStyle/>
            <a:p>
              <a:r>
                <a:rPr lang="en-GB" dirty="0" smtClean="0"/>
                <a:t>bright</a:t>
              </a:r>
              <a:endParaRPr lang="en-GB" dirty="0"/>
            </a:p>
          </p:txBody>
        </p:sp>
        <p:sp>
          <p:nvSpPr>
            <p:cNvPr id="45" name="TextBox 44"/>
            <p:cNvSpPr txBox="1"/>
            <p:nvPr/>
          </p:nvSpPr>
          <p:spPr>
            <a:xfrm>
              <a:off x="5004048" y="5310500"/>
              <a:ext cx="981097" cy="369332"/>
            </a:xfrm>
            <a:prstGeom prst="rect">
              <a:avLst/>
            </a:prstGeom>
            <a:noFill/>
          </p:spPr>
          <p:txBody>
            <a:bodyPr wrap="square" rtlCol="0">
              <a:spAutoFit/>
            </a:bodyPr>
            <a:lstStyle/>
            <a:p>
              <a:r>
                <a:rPr lang="en-GB" dirty="0" smtClean="0"/>
                <a:t>forest</a:t>
              </a:r>
              <a:endParaRPr lang="en-GB" dirty="0"/>
            </a:p>
          </p:txBody>
        </p:sp>
        <p:sp>
          <p:nvSpPr>
            <p:cNvPr id="46" name="TextBox 45"/>
            <p:cNvSpPr txBox="1"/>
            <p:nvPr/>
          </p:nvSpPr>
          <p:spPr>
            <a:xfrm>
              <a:off x="3333807" y="3325634"/>
              <a:ext cx="2486236" cy="1015663"/>
            </a:xfrm>
            <a:prstGeom prst="rect">
              <a:avLst/>
            </a:prstGeom>
            <a:noFill/>
          </p:spPr>
          <p:txBody>
            <a:bodyPr wrap="square" rtlCol="0">
              <a:spAutoFit/>
            </a:bodyPr>
            <a:lstStyle/>
            <a:p>
              <a:r>
                <a:rPr lang="en-GB" sz="6000" b="1" dirty="0" smtClean="0"/>
                <a:t>Nature</a:t>
              </a:r>
              <a:endParaRPr lang="en-GB" sz="6000" b="1" dirty="0"/>
            </a:p>
          </p:txBody>
        </p:sp>
        <p:cxnSp>
          <p:nvCxnSpPr>
            <p:cNvPr id="47" name="Straight Connector 46"/>
            <p:cNvCxnSpPr>
              <a:stCxn id="8" idx="2"/>
            </p:cNvCxnSpPr>
            <p:nvPr/>
          </p:nvCxnSpPr>
          <p:spPr>
            <a:xfrm>
              <a:off x="3632428" y="2718212"/>
              <a:ext cx="147484" cy="55399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9" idx="2"/>
            </p:cNvCxnSpPr>
            <p:nvPr/>
          </p:nvCxnSpPr>
          <p:spPr>
            <a:xfrm flipH="1">
              <a:off x="4307366" y="2367464"/>
              <a:ext cx="1" cy="90474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148063" y="2564904"/>
              <a:ext cx="346533" cy="76073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690805" y="1998132"/>
              <a:ext cx="313243" cy="127407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598025" y="1998132"/>
              <a:ext cx="846183" cy="132750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598025" y="2502188"/>
              <a:ext cx="1177808" cy="100811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6" idx="0"/>
            </p:cNvCxnSpPr>
            <p:nvPr/>
          </p:nvCxnSpPr>
          <p:spPr>
            <a:xfrm flipH="1">
              <a:off x="4576925" y="1813466"/>
              <a:ext cx="113880" cy="151216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4" idx="1"/>
            </p:cNvCxnSpPr>
            <p:nvPr/>
          </p:nvCxnSpPr>
          <p:spPr>
            <a:xfrm flipH="1">
              <a:off x="5820043" y="2902878"/>
              <a:ext cx="912197" cy="73866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820043" y="3456876"/>
              <a:ext cx="624165" cy="23809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6" idx="1"/>
            </p:cNvCxnSpPr>
            <p:nvPr/>
          </p:nvCxnSpPr>
          <p:spPr>
            <a:xfrm flipH="1">
              <a:off x="5820043" y="3879632"/>
              <a:ext cx="102081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0" idx="1"/>
            </p:cNvCxnSpPr>
            <p:nvPr/>
          </p:nvCxnSpPr>
          <p:spPr>
            <a:xfrm flipH="1">
              <a:off x="6021116" y="3456876"/>
              <a:ext cx="1653108" cy="23809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33694" y="1998132"/>
              <a:ext cx="502202" cy="145874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987824" y="2348880"/>
              <a:ext cx="396971" cy="110799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71800" y="2934236"/>
              <a:ext cx="562007" cy="64168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56550" y="2502188"/>
              <a:ext cx="1477257" cy="119277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63197" y="2934236"/>
              <a:ext cx="1523112" cy="76073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68237" y="3456876"/>
              <a:ext cx="971952" cy="42275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5" idx="3"/>
            </p:cNvCxnSpPr>
            <p:nvPr/>
          </p:nvCxnSpPr>
          <p:spPr>
            <a:xfrm>
              <a:off x="1262447" y="3460358"/>
              <a:ext cx="1725377" cy="4792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1" idx="2"/>
            </p:cNvCxnSpPr>
            <p:nvPr/>
          </p:nvCxnSpPr>
          <p:spPr>
            <a:xfrm>
              <a:off x="3863619" y="2182798"/>
              <a:ext cx="323999" cy="132750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97311" y="3833465"/>
              <a:ext cx="1578545" cy="21224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8" idx="3"/>
            </p:cNvCxnSpPr>
            <p:nvPr/>
          </p:nvCxnSpPr>
          <p:spPr>
            <a:xfrm flipV="1">
              <a:off x="1619672" y="4156631"/>
              <a:ext cx="1620517" cy="18466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5" idx="3"/>
            </p:cNvCxnSpPr>
            <p:nvPr/>
          </p:nvCxnSpPr>
          <p:spPr>
            <a:xfrm>
              <a:off x="1220607" y="4045714"/>
              <a:ext cx="1832196" cy="1858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1" idx="3"/>
            </p:cNvCxnSpPr>
            <p:nvPr/>
          </p:nvCxnSpPr>
          <p:spPr>
            <a:xfrm flipV="1">
              <a:off x="1697311" y="4261738"/>
              <a:ext cx="1687484" cy="36933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4" idx="3"/>
            </p:cNvCxnSpPr>
            <p:nvPr/>
          </p:nvCxnSpPr>
          <p:spPr>
            <a:xfrm flipV="1">
              <a:off x="2268237" y="4341297"/>
              <a:ext cx="1151635" cy="78453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3" idx="3"/>
            </p:cNvCxnSpPr>
            <p:nvPr/>
          </p:nvCxnSpPr>
          <p:spPr>
            <a:xfrm flipV="1">
              <a:off x="2712073" y="4446404"/>
              <a:ext cx="707799" cy="100811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22" idx="3"/>
            </p:cNvCxnSpPr>
            <p:nvPr/>
          </p:nvCxnSpPr>
          <p:spPr>
            <a:xfrm flipV="1">
              <a:off x="2322173" y="4446404"/>
              <a:ext cx="811521" cy="36933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844054" y="4261738"/>
              <a:ext cx="862116" cy="15621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44" idx="0"/>
            </p:cNvCxnSpPr>
            <p:nvPr/>
          </p:nvCxnSpPr>
          <p:spPr>
            <a:xfrm flipV="1">
              <a:off x="3133694" y="4261738"/>
              <a:ext cx="646218" cy="178595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3" idx="0"/>
            </p:cNvCxnSpPr>
            <p:nvPr/>
          </p:nvCxnSpPr>
          <p:spPr>
            <a:xfrm flipV="1">
              <a:off x="3600764" y="4248964"/>
              <a:ext cx="323999" cy="14239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025618" y="4341297"/>
              <a:ext cx="137732" cy="1705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46" idx="2"/>
            </p:cNvCxnSpPr>
            <p:nvPr/>
          </p:nvCxnSpPr>
          <p:spPr>
            <a:xfrm flipV="1">
              <a:off x="4576925" y="4341297"/>
              <a:ext cx="0" cy="131995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4813193" y="4341297"/>
              <a:ext cx="190855" cy="1495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004048" y="4261738"/>
              <a:ext cx="214198" cy="104876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494596" y="4341297"/>
              <a:ext cx="490549" cy="74388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6" idx="2"/>
            </p:cNvCxnSpPr>
            <p:nvPr/>
          </p:nvCxnSpPr>
          <p:spPr>
            <a:xfrm flipH="1" flipV="1">
              <a:off x="5985146" y="4045714"/>
              <a:ext cx="1413470" cy="1858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3" idx="1"/>
            </p:cNvCxnSpPr>
            <p:nvPr/>
          </p:nvCxnSpPr>
          <p:spPr>
            <a:xfrm flipH="1" flipV="1">
              <a:off x="5820043" y="4156631"/>
              <a:ext cx="1002186" cy="2897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5820043" y="4301517"/>
              <a:ext cx="1417459" cy="89254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5697114" y="4341297"/>
              <a:ext cx="1540388" cy="13385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5220072" y="4341297"/>
              <a:ext cx="663816" cy="115386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0094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403</TotalTime>
  <Words>1497</Words>
  <Application>Microsoft Office PowerPoint</Application>
  <PresentationFormat>On-screen Show (4:3)</PresentationFormat>
  <Paragraphs>197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Tw Cen MT Condensed</vt:lpstr>
      <vt:lpstr>Wingdings 3</vt:lpstr>
      <vt:lpstr>Integral</vt:lpstr>
      <vt:lpstr>higher Design &amp; Manufacture</vt:lpstr>
      <vt:lpstr>Learning intentions &amp; success criteria</vt:lpstr>
      <vt:lpstr>Idea generation techniques</vt:lpstr>
      <vt:lpstr>Thought shower</vt:lpstr>
      <vt:lpstr>Thought shower guidelines</vt:lpstr>
      <vt:lpstr>thought shower advantages</vt:lpstr>
      <vt:lpstr>thought shower disadvantages</vt:lpstr>
      <vt:lpstr>task</vt:lpstr>
      <vt:lpstr>PowerPoint Presentation</vt:lpstr>
      <vt:lpstr>boards</vt:lpstr>
      <vt:lpstr>Mood boards</vt:lpstr>
      <vt:lpstr>Lifestyle board</vt:lpstr>
      <vt:lpstr>Inspiration board</vt:lpstr>
      <vt:lpstr>PowerPoint Presentation</vt:lpstr>
      <vt:lpstr>Morphological analysis</vt:lpstr>
      <vt:lpstr>task</vt:lpstr>
      <vt:lpstr>Nat 5 reminders- Technology transfer</vt:lpstr>
      <vt:lpstr>Nat 5 reminders- Technology transfer</vt:lpstr>
      <vt:lpstr>Technology transfer</vt:lpstr>
      <vt:lpstr>Analogy/ Biomimicry</vt:lpstr>
      <vt:lpstr>Taking your pencil for a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27</cp:revision>
  <dcterms:created xsi:type="dcterms:W3CDTF">2020-05-18T09:31:07Z</dcterms:created>
  <dcterms:modified xsi:type="dcterms:W3CDTF">2023-10-24T08:51:18Z</dcterms:modified>
</cp:coreProperties>
</file>